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96" r:id="rId1"/>
    <p:sldMasterId id="2147483712" r:id="rId2"/>
  </p:sldMasterIdLst>
  <p:notesMasterIdLst>
    <p:notesMasterId r:id="rId4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20"/>
  </p:normalViewPr>
  <p:slideViewPr>
    <p:cSldViewPr>
      <p:cViewPr varScale="1">
        <p:scale>
          <a:sx n="103" d="100"/>
          <a:sy n="103" d="100"/>
        </p:scale>
        <p:origin x="1880" y="17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9.png>
</file>

<file path=ppt/media/media1.mp4>
</file>

<file path=ppt/media/media10.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B6DBA4A-153E-48D1-82D9-BFCE2470B14B}" type="datetimeFigureOut">
              <a:rPr lang="en-US" smtClean="0"/>
              <a:t>8/3/19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C47ECC6-1CE7-4D62-B417-D4EA5F388362}" type="slidenum">
              <a:rPr lang="en-US" smtClean="0"/>
              <a:t>‹#›</a:t>
            </a:fld>
            <a:endParaRPr lang="en-US"/>
          </a:p>
        </p:txBody>
      </p:sp>
    </p:spTree>
    <p:extLst>
      <p:ext uri="{BB962C8B-B14F-4D97-AF65-F5344CB8AC3E}">
        <p14:creationId xmlns:p14="http://schemas.microsoft.com/office/powerpoint/2010/main" val="39625078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64A4BE-D01D-4881-BBA0-AF21BFA7811A}" type="slidenum">
              <a:rPr lang="en-US" smtClean="0"/>
              <a:t>3</a:t>
            </a:fld>
            <a:endParaRPr lang="en-US"/>
          </a:p>
        </p:txBody>
      </p:sp>
    </p:spTree>
    <p:extLst>
      <p:ext uri="{BB962C8B-B14F-4D97-AF65-F5344CB8AC3E}">
        <p14:creationId xmlns:p14="http://schemas.microsoft.com/office/powerpoint/2010/main" val="42567821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Slide Image Placeholder 1"/>
          <p:cNvSpPr>
            <a:spLocks noGrp="1" noRot="1" noChangeAspect="1"/>
          </p:cNvSpPr>
          <p:nvPr>
            <p:ph type="sldImg"/>
          </p:nvPr>
        </p:nvSpPr>
        <p:spPr bwMode="auto">
          <a:xfrm>
            <a:off x="1143000" y="68580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686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Slide Image Placeholder 1"/>
          <p:cNvSpPr>
            <a:spLocks noGrp="1" noRot="1" noChangeAspec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89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p>
        </p:txBody>
      </p:sp>
    </p:spTree>
    <p:extLst>
      <p:ext uri="{BB962C8B-B14F-4D97-AF65-F5344CB8AC3E}">
        <p14:creationId xmlns:p14="http://schemas.microsoft.com/office/powerpoint/2010/main" val="10441244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Slide Image Placeholder 1"/>
          <p:cNvSpPr>
            <a:spLocks noGrp="1" noRot="1" noChangeAspec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4915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1318004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Slide Image Placeholder 1"/>
          <p:cNvSpPr>
            <a:spLocks noGrp="1" noRot="1" noChangeAspec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89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p>
        </p:txBody>
      </p:sp>
    </p:spTree>
    <p:extLst>
      <p:ext uri="{BB962C8B-B14F-4D97-AF65-F5344CB8AC3E}">
        <p14:creationId xmlns:p14="http://schemas.microsoft.com/office/powerpoint/2010/main" val="26103368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Slide Image Placeholder 1"/>
          <p:cNvSpPr>
            <a:spLocks noGrp="1" noRot="1" noChangeAspec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017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endParaRPr lang="en-US" dirty="0"/>
          </a:p>
        </p:txBody>
      </p:sp>
    </p:spTree>
    <p:extLst>
      <p:ext uri="{BB962C8B-B14F-4D97-AF65-F5344CB8AC3E}">
        <p14:creationId xmlns:p14="http://schemas.microsoft.com/office/powerpoint/2010/main" val="39182369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Slide Image Placeholder 1"/>
          <p:cNvSpPr>
            <a:spLocks noGrp="1" noRot="1" noChangeAspec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89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p>
        </p:txBody>
      </p:sp>
    </p:spTree>
    <p:extLst>
      <p:ext uri="{BB962C8B-B14F-4D97-AF65-F5344CB8AC3E}">
        <p14:creationId xmlns:p14="http://schemas.microsoft.com/office/powerpoint/2010/main" val="34254554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685607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333036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478638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Slide Image Placeholder 1"/>
          <p:cNvSpPr>
            <a:spLocks noGrp="1" noRot="1" noChangeAspec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89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p>
        </p:txBody>
      </p:sp>
    </p:spTree>
    <p:extLst>
      <p:ext uri="{BB962C8B-B14F-4D97-AF65-F5344CB8AC3E}">
        <p14:creationId xmlns:p14="http://schemas.microsoft.com/office/powerpoint/2010/main" val="21878260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64A4BE-D01D-4881-BBA0-AF21BFA7811A}" type="slidenum">
              <a:rPr lang="en-US" smtClean="0"/>
              <a:t>4</a:t>
            </a:fld>
            <a:endParaRPr lang="en-US"/>
          </a:p>
        </p:txBody>
      </p:sp>
    </p:spTree>
    <p:extLst>
      <p:ext uri="{BB962C8B-B14F-4D97-AF65-F5344CB8AC3E}">
        <p14:creationId xmlns:p14="http://schemas.microsoft.com/office/powerpoint/2010/main" val="29795675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399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974368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409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389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p>
        </p:txBody>
      </p:sp>
    </p:spTree>
    <p:extLst>
      <p:ext uri="{BB962C8B-B14F-4D97-AF65-F5344CB8AC3E}">
        <p14:creationId xmlns:p14="http://schemas.microsoft.com/office/powerpoint/2010/main" val="5962045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409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p>
        </p:txBody>
      </p:sp>
    </p:spTree>
    <p:extLst>
      <p:ext uri="{BB962C8B-B14F-4D97-AF65-F5344CB8AC3E}">
        <p14:creationId xmlns:p14="http://schemas.microsoft.com/office/powerpoint/2010/main" val="12592555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251755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431470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ight Triangle 6"/>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2380" y="-925"/>
            <a:ext cx="9146380"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rot="19140000">
            <a:off x="817112" y="1730403"/>
            <a:ext cx="5648623" cy="1204306"/>
          </a:xfrm>
        </p:spPr>
        <p:txBody>
          <a:bodyPr bIns="9144" anchor="b"/>
          <a:lstStyle>
            <a:lvl1pPr>
              <a:defRPr sz="3200"/>
            </a:lvl1pPr>
          </a:lstStyle>
          <a:p>
            <a:r>
              <a:rPr lang="en-US"/>
              <a:t>Click to edit Master title style</a:t>
            </a:r>
            <a:endParaRPr lang="en-US" dirty="0"/>
          </a:p>
        </p:txBody>
      </p:sp>
      <p:sp>
        <p:nvSpPr>
          <p:cNvPr id="3" name="Subtitle 2"/>
          <p:cNvSpPr>
            <a:spLocks noGrp="1"/>
          </p:cNvSpPr>
          <p:nvPr>
            <p:ph type="subTitle" idx="1"/>
          </p:nvPr>
        </p:nvSpPr>
        <p:spPr>
          <a:xfrm rot="19140000">
            <a:off x="1212277" y="2470925"/>
            <a:ext cx="6511131" cy="329259"/>
          </a:xfrm>
        </p:spPr>
        <p:txBody>
          <a:bodyPr tIns="9144">
            <a:normAutofit/>
          </a:bodyPr>
          <a:lstStyle>
            <a:lvl1pPr marL="0" indent="0" algn="l">
              <a:buNone/>
              <a:defRPr kumimoji="0" lang="en-US" sz="1400" b="0" i="0" u="none" strike="noStrike" kern="1200" cap="all" spc="400" normalizeH="0" baseline="0" noProof="0" dirty="0" smtClean="0">
                <a:ln>
                  <a:noFill/>
                </a:ln>
                <a:solidFill>
                  <a:schemeClr val="tx1"/>
                </a:solidFill>
                <a:effectLst/>
                <a:uLnTx/>
                <a:uFillTx/>
                <a:latin typeface="+mn-lt"/>
                <a:ea typeface="+mj-ea"/>
                <a:cs typeface="Tunga" pitchFamily="2"/>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en-US"/>
              <a:t>Click to edit Master subtitle style</a:t>
            </a:r>
            <a:endParaRPr lang="en-US" dirty="0"/>
          </a:p>
        </p:txBody>
      </p:sp>
      <p:sp>
        <p:nvSpPr>
          <p:cNvPr id="4" name="Date Placeholder 3"/>
          <p:cNvSpPr>
            <a:spLocks noGrp="1"/>
          </p:cNvSpPr>
          <p:nvPr>
            <p:ph type="dt" sz="half" idx="10"/>
          </p:nvPr>
        </p:nvSpPr>
        <p:spPr/>
        <p:txBody>
          <a:bodyPr/>
          <a:lstStyle/>
          <a:p>
            <a:fld id="{DC22B458-823B-4C37-AFDA-949D265625F1}" type="datetimeFigureOut">
              <a:rPr lang="en-US" smtClean="0"/>
              <a:t>8/3/19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D537E5-A045-4973-B2EF-3557433F8280}"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C22B458-823B-4C37-AFDA-949D265625F1}" type="datetimeFigureOut">
              <a:rPr lang="en-US" smtClean="0"/>
              <a:t>8/3/19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D537E5-A045-4973-B2EF-3557433F828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46783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9"/>
            <a:ext cx="6019800" cy="46783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C22B458-823B-4C37-AFDA-949D265625F1}" type="datetimeFigureOut">
              <a:rPr lang="en-US" smtClean="0"/>
              <a:t>8/3/19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D537E5-A045-4973-B2EF-3557433F8280}"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ulleted Copy">
    <p:spTree>
      <p:nvGrpSpPr>
        <p:cNvPr id="1" name=""/>
        <p:cNvGrpSpPr/>
        <p:nvPr/>
      </p:nvGrpSpPr>
      <p:grpSpPr>
        <a:xfrm>
          <a:off x="0" y="0"/>
          <a:ext cx="0" cy="0"/>
          <a:chOff x="0" y="0"/>
          <a:chExt cx="0" cy="0"/>
        </a:xfrm>
      </p:grpSpPr>
      <p:sp>
        <p:nvSpPr>
          <p:cNvPr id="4" name="Content Placeholder 2"/>
          <p:cNvSpPr>
            <a:spLocks noGrp="1"/>
          </p:cNvSpPr>
          <p:nvPr>
            <p:ph idx="14"/>
          </p:nvPr>
        </p:nvSpPr>
        <p:spPr>
          <a:xfrm>
            <a:off x="440297" y="1577929"/>
            <a:ext cx="8296138" cy="1154162"/>
          </a:xfrm>
          <a:prstGeom prst="rect">
            <a:avLst/>
          </a:prstGeom>
        </p:spPr>
        <p:txBody>
          <a:bodyPr wrap="square" lIns="0" tIns="0" rIns="0" bIns="0" numCol="1" spcCol="256032">
            <a:spAutoFit/>
          </a:bodyPr>
          <a:lstStyle>
            <a:lvl1pPr marL="4445" indent="192024">
              <a:spcBef>
                <a:spcPts val="0"/>
              </a:spcBef>
              <a:spcAft>
                <a:spcPts val="420"/>
              </a:spcAft>
              <a:buSzPct val="100000"/>
              <a:buFont typeface="Arial"/>
              <a:buChar char="•"/>
              <a:tabLst/>
              <a:defRPr sz="2000" baseline="0">
                <a:solidFill>
                  <a:srgbClr val="4C4C4C"/>
                </a:solidFill>
                <a:latin typeface="Merriweather Light"/>
                <a:cs typeface="Merriweather Light"/>
              </a:defRPr>
            </a:lvl1pPr>
            <a:lvl2pPr marL="202248" indent="191135">
              <a:spcBef>
                <a:spcPts val="0"/>
              </a:spcBef>
              <a:spcAft>
                <a:spcPts val="420"/>
              </a:spcAft>
              <a:buSzPct val="100000"/>
              <a:buFont typeface="Arial"/>
              <a:buChar char="•"/>
              <a:defRPr sz="1700" baseline="0">
                <a:solidFill>
                  <a:schemeClr val="accent5"/>
                </a:solidFill>
                <a:latin typeface="Merriweather Light"/>
                <a:cs typeface="Merriweather Light"/>
              </a:defRPr>
            </a:lvl2pPr>
            <a:lvl3pPr marL="358934" indent="191135">
              <a:spcBef>
                <a:spcPts val="0"/>
              </a:spcBef>
              <a:spcAft>
                <a:spcPts val="420"/>
              </a:spcAft>
              <a:buSzPct val="100000"/>
              <a:buFont typeface="Arial"/>
              <a:buChar char="•"/>
              <a:defRPr sz="1500" baseline="0">
                <a:solidFill>
                  <a:schemeClr val="accent5"/>
                </a:solidFill>
              </a:defRPr>
            </a:lvl3pPr>
            <a:lvl4pPr marL="718980" indent="-200025">
              <a:spcBef>
                <a:spcPts val="0"/>
              </a:spcBef>
              <a:spcAft>
                <a:spcPts val="420"/>
              </a:spcAft>
              <a:buSzPct val="100000"/>
              <a:buFont typeface="Arial"/>
              <a:buChar char="•"/>
              <a:defRPr sz="1300" baseline="0">
                <a:solidFill>
                  <a:schemeClr val="accent5"/>
                </a:solidFill>
              </a:defRPr>
            </a:lvl4pPr>
            <a:lvl5pPr marL="1684655" indent="-240031">
              <a:buSzPct val="100000"/>
              <a:buFont typeface="+mj-lt"/>
              <a:buAutoNum type="arabicPeriod"/>
              <a:defRPr sz="1100">
                <a:solidFill>
                  <a:schemeClr val="accent5"/>
                </a:solidFill>
              </a:defRPr>
            </a:lvl5pPr>
          </a:lstStyle>
          <a:p>
            <a:pPr lvl="0"/>
            <a:r>
              <a:rPr lang="en-US"/>
              <a:t>Edit Master text styles</a:t>
            </a:r>
          </a:p>
          <a:p>
            <a:pPr lvl="1"/>
            <a:r>
              <a:rPr lang="en-US"/>
              <a:t>Second level</a:t>
            </a:r>
          </a:p>
          <a:p>
            <a:pPr lvl="2"/>
            <a:r>
              <a:rPr lang="en-US"/>
              <a:t>Third level</a:t>
            </a:r>
          </a:p>
          <a:p>
            <a:pPr lvl="3"/>
            <a:r>
              <a:rPr lang="en-US"/>
              <a:t>Fourth level</a:t>
            </a:r>
          </a:p>
        </p:txBody>
      </p:sp>
      <p:sp>
        <p:nvSpPr>
          <p:cNvPr id="5" name="Text Placeholder 5"/>
          <p:cNvSpPr>
            <a:spLocks noGrp="1"/>
          </p:cNvSpPr>
          <p:nvPr>
            <p:ph type="body" sz="quarter" idx="12"/>
          </p:nvPr>
        </p:nvSpPr>
        <p:spPr>
          <a:xfrm>
            <a:off x="443786" y="498916"/>
            <a:ext cx="8293183" cy="393954"/>
          </a:xfrm>
          <a:prstGeom prst="rect">
            <a:avLst/>
          </a:prstGeom>
        </p:spPr>
        <p:txBody>
          <a:bodyPr wrap="square" lIns="0" tIns="0" rIns="0" bIns="0">
            <a:spAutoFit/>
          </a:bodyPr>
          <a:lstStyle>
            <a:lvl1pPr marL="0" indent="0">
              <a:lnSpc>
                <a:spcPct val="80000"/>
              </a:lnSpc>
              <a:buFontTx/>
              <a:buNone/>
              <a:defRPr sz="3200" b="0" i="0">
                <a:solidFill>
                  <a:srgbClr val="4C4C4C"/>
                </a:solidFill>
                <a:latin typeface="BentonSans Book"/>
                <a:cs typeface="BentonSans Book"/>
              </a:defRPr>
            </a:lvl1pPr>
          </a:lstStyle>
          <a:p>
            <a:pPr lvl="0"/>
            <a:r>
              <a:rPr lang="en-US"/>
              <a:t>Edit Master text styles</a:t>
            </a:r>
          </a:p>
        </p:txBody>
      </p:sp>
    </p:spTree>
    <p:extLst>
      <p:ext uri="{BB962C8B-B14F-4D97-AF65-F5344CB8AC3E}">
        <p14:creationId xmlns:p14="http://schemas.microsoft.com/office/powerpoint/2010/main" val="16606414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New Topic">
    <p:spTree>
      <p:nvGrpSpPr>
        <p:cNvPr id="1" name=""/>
        <p:cNvGrpSpPr/>
        <p:nvPr/>
      </p:nvGrpSpPr>
      <p:grpSpPr>
        <a:xfrm>
          <a:off x="0" y="0"/>
          <a:ext cx="0" cy="0"/>
          <a:chOff x="0" y="0"/>
          <a:chExt cx="0" cy="0"/>
        </a:xfrm>
      </p:grpSpPr>
      <p:sp>
        <p:nvSpPr>
          <p:cNvPr id="3" name="Rectangle 2"/>
          <p:cNvSpPr/>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64008" tIns="32004" rIns="64008" bIns="32004" anchor="ctr"/>
          <a:lstStyle/>
          <a:p>
            <a:pPr algn="ctr" defTabSz="914355" fontAlgn="auto">
              <a:spcBef>
                <a:spcPts val="0"/>
              </a:spcBef>
              <a:spcAft>
                <a:spcPts val="0"/>
              </a:spcAft>
              <a:defRPr/>
            </a:pPr>
            <a:endParaRPr lang="en-US" dirty="0">
              <a:latin typeface="BentonSans Book"/>
            </a:endParaRPr>
          </a:p>
        </p:txBody>
      </p:sp>
      <p:pic>
        <p:nvPicPr>
          <p:cNvPr id="5" name="Picture 4" descr="SectionDivider-03.png"/>
          <p:cNvPicPr>
            <a:picLocks noChangeAspect="1"/>
          </p:cNvPicPr>
          <p:nvPr userDrawn="1"/>
        </p:nvPicPr>
        <p:blipFill rotWithShape="1">
          <a:blip r:embed="rId2" cstate="email">
            <a:extLst>
              <a:ext uri="{28A0092B-C50C-407E-A947-70E740481C1C}">
                <a14:useLocalDpi xmlns:a14="http://schemas.microsoft.com/office/drawing/2010/main" val="0"/>
              </a:ext>
            </a:extLst>
          </a:blip>
          <a:srcRect l="5658" r="12503"/>
          <a:stretch/>
        </p:blipFill>
        <p:spPr>
          <a:xfrm>
            <a:off x="0" y="1968500"/>
            <a:ext cx="9144000" cy="4568613"/>
          </a:xfrm>
          <a:prstGeom prst="rect">
            <a:avLst/>
          </a:prstGeom>
        </p:spPr>
      </p:pic>
      <p:sp>
        <p:nvSpPr>
          <p:cNvPr id="7" name="Text Placeholder 3"/>
          <p:cNvSpPr>
            <a:spLocks noGrp="1"/>
          </p:cNvSpPr>
          <p:nvPr>
            <p:ph type="body" sz="quarter" idx="11"/>
          </p:nvPr>
        </p:nvSpPr>
        <p:spPr>
          <a:xfrm>
            <a:off x="441240" y="1576464"/>
            <a:ext cx="8278223" cy="393954"/>
          </a:xfrm>
          <a:prstGeom prst="rect">
            <a:avLst/>
          </a:prstGeom>
        </p:spPr>
        <p:txBody>
          <a:bodyPr wrap="square" lIns="0" tIns="0" rIns="0" bIns="0">
            <a:spAutoFit/>
          </a:bodyPr>
          <a:lstStyle>
            <a:lvl1pPr marL="0" indent="0">
              <a:lnSpc>
                <a:spcPct val="80000"/>
              </a:lnSpc>
              <a:buNone/>
              <a:defRPr sz="3200" b="0" i="0" baseline="0">
                <a:solidFill>
                  <a:schemeClr val="accent5"/>
                </a:solidFill>
                <a:latin typeface="BentonSans Book"/>
                <a:cs typeface="BentonSans Book"/>
              </a:defRPr>
            </a:lvl1pPr>
            <a:lvl2pPr marL="457177" indent="0">
              <a:buNone/>
              <a:defRPr/>
            </a:lvl2pPr>
            <a:lvl3pPr marL="914355" indent="0">
              <a:buNone/>
              <a:defRPr/>
            </a:lvl3pPr>
            <a:lvl4pPr marL="1371532" indent="0">
              <a:buNone/>
              <a:defRPr/>
            </a:lvl4pPr>
            <a:lvl5pPr marL="1828709" indent="0">
              <a:buNone/>
              <a:defRPr/>
            </a:lvl5pPr>
          </a:lstStyle>
          <a:p>
            <a:pPr lvl="0"/>
            <a:r>
              <a:rPr lang="en-US"/>
              <a:t>Edit Master text styles</a:t>
            </a:r>
          </a:p>
        </p:txBody>
      </p:sp>
    </p:spTree>
    <p:extLst>
      <p:ext uri="{BB962C8B-B14F-4D97-AF65-F5344CB8AC3E}">
        <p14:creationId xmlns:p14="http://schemas.microsoft.com/office/powerpoint/2010/main" val="29006359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New Topic">
    <p:spTree>
      <p:nvGrpSpPr>
        <p:cNvPr id="1" name=""/>
        <p:cNvGrpSpPr/>
        <p:nvPr/>
      </p:nvGrpSpPr>
      <p:grpSpPr>
        <a:xfrm>
          <a:off x="0" y="0"/>
          <a:ext cx="0" cy="0"/>
          <a:chOff x="0" y="0"/>
          <a:chExt cx="0" cy="0"/>
        </a:xfrm>
      </p:grpSpPr>
      <p:sp>
        <p:nvSpPr>
          <p:cNvPr id="3" name="Rectangle 2"/>
          <p:cNvSpPr/>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64008" tIns="32004" rIns="64008" bIns="32004" anchor="ctr"/>
          <a:lstStyle/>
          <a:p>
            <a:pPr algn="ctr" defTabSz="914355" fontAlgn="auto">
              <a:spcBef>
                <a:spcPts val="0"/>
              </a:spcBef>
              <a:spcAft>
                <a:spcPts val="0"/>
              </a:spcAft>
              <a:defRPr/>
            </a:pPr>
            <a:endParaRPr lang="en-US" dirty="0">
              <a:latin typeface="BentonSans Book"/>
            </a:endParaRPr>
          </a:p>
        </p:txBody>
      </p:sp>
      <p:pic>
        <p:nvPicPr>
          <p:cNvPr id="7" name="Picture 6" descr="SectionDivider-02.png"/>
          <p:cNvPicPr>
            <a:picLocks noChangeAspect="1"/>
          </p:cNvPicPr>
          <p:nvPr userDrawn="1"/>
        </p:nvPicPr>
        <p:blipFill rotWithShape="1">
          <a:blip r:embed="rId2" cstate="email">
            <a:extLst>
              <a:ext uri="{28A0092B-C50C-407E-A947-70E740481C1C}">
                <a14:useLocalDpi xmlns:a14="http://schemas.microsoft.com/office/drawing/2010/main" val="0"/>
              </a:ext>
            </a:extLst>
          </a:blip>
          <a:srcRect l="5541"/>
          <a:stretch/>
        </p:blipFill>
        <p:spPr>
          <a:xfrm>
            <a:off x="0" y="2455333"/>
            <a:ext cx="9144000" cy="3958167"/>
          </a:xfrm>
          <a:prstGeom prst="rect">
            <a:avLst/>
          </a:prstGeom>
        </p:spPr>
      </p:pic>
      <p:sp>
        <p:nvSpPr>
          <p:cNvPr id="5" name="Text Placeholder 3"/>
          <p:cNvSpPr>
            <a:spLocks noGrp="1"/>
          </p:cNvSpPr>
          <p:nvPr>
            <p:ph type="body" sz="quarter" idx="11"/>
          </p:nvPr>
        </p:nvSpPr>
        <p:spPr>
          <a:xfrm>
            <a:off x="441240" y="1576464"/>
            <a:ext cx="8278223" cy="393954"/>
          </a:xfrm>
          <a:prstGeom prst="rect">
            <a:avLst/>
          </a:prstGeom>
        </p:spPr>
        <p:txBody>
          <a:bodyPr wrap="square" lIns="0" tIns="0" rIns="0" bIns="0">
            <a:spAutoFit/>
          </a:bodyPr>
          <a:lstStyle>
            <a:lvl1pPr marL="0" indent="0">
              <a:lnSpc>
                <a:spcPct val="80000"/>
              </a:lnSpc>
              <a:buNone/>
              <a:defRPr sz="3200" b="0" i="0" baseline="0">
                <a:solidFill>
                  <a:schemeClr val="accent5"/>
                </a:solidFill>
                <a:latin typeface="BentonSans Book"/>
                <a:cs typeface="BentonSans Book"/>
              </a:defRPr>
            </a:lvl1pPr>
            <a:lvl2pPr marL="457177" indent="0">
              <a:buNone/>
              <a:defRPr/>
            </a:lvl2pPr>
            <a:lvl3pPr marL="914355" indent="0">
              <a:buNone/>
              <a:defRPr/>
            </a:lvl3pPr>
            <a:lvl4pPr marL="1371532" indent="0">
              <a:buNone/>
              <a:defRPr/>
            </a:lvl4pPr>
            <a:lvl5pPr marL="1828709" indent="0">
              <a:buNone/>
              <a:defRPr/>
            </a:lvl5pPr>
          </a:lstStyle>
          <a:p>
            <a:pPr lvl="0"/>
            <a:r>
              <a:rPr lang="en-US"/>
              <a:t>Edit Master text styles</a:t>
            </a:r>
          </a:p>
        </p:txBody>
      </p:sp>
    </p:spTree>
    <p:extLst>
      <p:ext uri="{BB962C8B-B14F-4D97-AF65-F5344CB8AC3E}">
        <p14:creationId xmlns:p14="http://schemas.microsoft.com/office/powerpoint/2010/main" val="667195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New Topic">
    <p:spTree>
      <p:nvGrpSpPr>
        <p:cNvPr id="1" name=""/>
        <p:cNvGrpSpPr/>
        <p:nvPr/>
      </p:nvGrpSpPr>
      <p:grpSpPr>
        <a:xfrm>
          <a:off x="0" y="0"/>
          <a:ext cx="0" cy="0"/>
          <a:chOff x="0" y="0"/>
          <a:chExt cx="0" cy="0"/>
        </a:xfrm>
      </p:grpSpPr>
      <p:sp>
        <p:nvSpPr>
          <p:cNvPr id="3" name="Rectangle 2"/>
          <p:cNvSpPr/>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64008" tIns="32004" rIns="64008" bIns="32004" anchor="ctr"/>
          <a:lstStyle/>
          <a:p>
            <a:pPr algn="ctr" defTabSz="914355" fontAlgn="auto">
              <a:spcBef>
                <a:spcPts val="0"/>
              </a:spcBef>
              <a:spcAft>
                <a:spcPts val="0"/>
              </a:spcAft>
              <a:defRPr/>
            </a:pPr>
            <a:endParaRPr lang="en-US" dirty="0">
              <a:latin typeface="BentonSans Book"/>
            </a:endParaRPr>
          </a:p>
        </p:txBody>
      </p:sp>
      <p:pic>
        <p:nvPicPr>
          <p:cNvPr id="7" name="Picture 6" descr="Bottom_Viz_August-02.png"/>
          <p:cNvPicPr>
            <a:picLocks noChangeAspect="1"/>
          </p:cNvPicPr>
          <p:nvPr userDrawn="1"/>
        </p:nvPicPr>
        <p:blipFill rotWithShape="1">
          <a:blip r:embed="rId2">
            <a:extLst>
              <a:ext uri="{28A0092B-C50C-407E-A947-70E740481C1C}">
                <a14:useLocalDpi xmlns:a14="http://schemas.microsoft.com/office/drawing/2010/main" val="0"/>
              </a:ext>
            </a:extLst>
          </a:blip>
          <a:srcRect b="-3328"/>
          <a:stretch/>
        </p:blipFill>
        <p:spPr>
          <a:xfrm>
            <a:off x="0" y="2688167"/>
            <a:ext cx="9144000" cy="2627630"/>
          </a:xfrm>
          <a:prstGeom prst="rect">
            <a:avLst/>
          </a:prstGeom>
        </p:spPr>
      </p:pic>
      <p:sp>
        <p:nvSpPr>
          <p:cNvPr id="5" name="Text Placeholder 3"/>
          <p:cNvSpPr>
            <a:spLocks noGrp="1"/>
          </p:cNvSpPr>
          <p:nvPr>
            <p:ph type="body" sz="quarter" idx="11"/>
          </p:nvPr>
        </p:nvSpPr>
        <p:spPr>
          <a:xfrm>
            <a:off x="441240" y="1576464"/>
            <a:ext cx="8278223" cy="393954"/>
          </a:xfrm>
          <a:prstGeom prst="rect">
            <a:avLst/>
          </a:prstGeom>
        </p:spPr>
        <p:txBody>
          <a:bodyPr wrap="square" lIns="0" tIns="0" rIns="0" bIns="0">
            <a:spAutoFit/>
          </a:bodyPr>
          <a:lstStyle>
            <a:lvl1pPr marL="0" indent="0">
              <a:lnSpc>
                <a:spcPct val="80000"/>
              </a:lnSpc>
              <a:buNone/>
              <a:defRPr sz="3200" b="0" i="0" baseline="0">
                <a:solidFill>
                  <a:schemeClr val="accent5"/>
                </a:solidFill>
                <a:latin typeface="BentonSans Book"/>
                <a:cs typeface="BentonSans Book"/>
              </a:defRPr>
            </a:lvl1pPr>
            <a:lvl2pPr marL="457177" indent="0">
              <a:buNone/>
              <a:defRPr/>
            </a:lvl2pPr>
            <a:lvl3pPr marL="914355" indent="0">
              <a:buNone/>
              <a:defRPr/>
            </a:lvl3pPr>
            <a:lvl4pPr marL="1371532" indent="0">
              <a:buNone/>
              <a:defRPr/>
            </a:lvl4pPr>
            <a:lvl5pPr marL="1828709" indent="0">
              <a:buNone/>
              <a:defRPr/>
            </a:lvl5pPr>
          </a:lstStyle>
          <a:p>
            <a:pPr lvl="0"/>
            <a:r>
              <a:rPr lang="en-US"/>
              <a:t>Edit Master text styles</a:t>
            </a:r>
          </a:p>
        </p:txBody>
      </p:sp>
    </p:spTree>
    <p:extLst>
      <p:ext uri="{BB962C8B-B14F-4D97-AF65-F5344CB8AC3E}">
        <p14:creationId xmlns:p14="http://schemas.microsoft.com/office/powerpoint/2010/main" val="28826458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resentation Title Slide">
    <p:spTree>
      <p:nvGrpSpPr>
        <p:cNvPr id="1" name=""/>
        <p:cNvGrpSpPr/>
        <p:nvPr/>
      </p:nvGrpSpPr>
      <p:grpSpPr>
        <a:xfrm>
          <a:off x="0" y="0"/>
          <a:ext cx="0" cy="0"/>
          <a:chOff x="0" y="0"/>
          <a:chExt cx="0" cy="0"/>
        </a:xfrm>
      </p:grpSpPr>
      <p:pic>
        <p:nvPicPr>
          <p:cNvPr id="5" name="Picture 6"/>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25649" y="508000"/>
            <a:ext cx="1621234" cy="449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Placeholder 3"/>
          <p:cNvSpPr>
            <a:spLocks noGrp="1"/>
          </p:cNvSpPr>
          <p:nvPr>
            <p:ph type="body" sz="quarter" idx="11"/>
          </p:nvPr>
        </p:nvSpPr>
        <p:spPr>
          <a:xfrm>
            <a:off x="441240" y="1576464"/>
            <a:ext cx="8278223" cy="393954"/>
          </a:xfrm>
          <a:prstGeom prst="rect">
            <a:avLst/>
          </a:prstGeom>
        </p:spPr>
        <p:txBody>
          <a:bodyPr wrap="square" lIns="0" tIns="0" rIns="0" bIns="0">
            <a:spAutoFit/>
          </a:bodyPr>
          <a:lstStyle>
            <a:lvl1pPr marL="0" indent="0">
              <a:lnSpc>
                <a:spcPct val="80000"/>
              </a:lnSpc>
              <a:buNone/>
              <a:defRPr sz="3200" b="0" i="0" baseline="0">
                <a:solidFill>
                  <a:schemeClr val="accent5"/>
                </a:solidFill>
                <a:latin typeface="BentonSans Book"/>
                <a:cs typeface="BentonSans Book"/>
              </a:defRPr>
            </a:lvl1pPr>
            <a:lvl2pPr marL="457177" indent="0">
              <a:buNone/>
              <a:defRPr/>
            </a:lvl2pPr>
            <a:lvl3pPr marL="914355" indent="0">
              <a:buNone/>
              <a:defRPr/>
            </a:lvl3pPr>
            <a:lvl4pPr marL="1371532" indent="0">
              <a:buNone/>
              <a:defRPr/>
            </a:lvl4pPr>
            <a:lvl5pPr marL="1828709" indent="0">
              <a:buNone/>
              <a:defRPr/>
            </a:lvl5pPr>
          </a:lstStyle>
          <a:p>
            <a:pPr lvl="0"/>
            <a:r>
              <a:rPr lang="en-US"/>
              <a:t>Edit Master text styles</a:t>
            </a:r>
          </a:p>
        </p:txBody>
      </p:sp>
    </p:spTree>
    <p:extLst>
      <p:ext uri="{BB962C8B-B14F-4D97-AF65-F5344CB8AC3E}">
        <p14:creationId xmlns:p14="http://schemas.microsoft.com/office/powerpoint/2010/main" val="689904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33" name="Text Placeholder 32"/>
          <p:cNvSpPr>
            <a:spLocks noGrp="1"/>
          </p:cNvSpPr>
          <p:nvPr>
            <p:ph type="body" sz="quarter" idx="11"/>
          </p:nvPr>
        </p:nvSpPr>
        <p:spPr>
          <a:xfrm>
            <a:off x="441314" y="1510870"/>
            <a:ext cx="3335734" cy="2554545"/>
          </a:xfrm>
          <a:prstGeom prst="rect">
            <a:avLst/>
          </a:prstGeom>
        </p:spPr>
        <p:txBody>
          <a:bodyPr vert="horz" lIns="0" tIns="0" rIns="0" bIns="0">
            <a:spAutoFit/>
          </a:bodyPr>
          <a:lstStyle>
            <a:lvl1pPr marL="0" indent="0">
              <a:lnSpc>
                <a:spcPct val="150000"/>
              </a:lnSpc>
              <a:spcBef>
                <a:spcPts val="0"/>
              </a:spcBef>
              <a:buFontTx/>
              <a:buNone/>
              <a:defRPr sz="2000" b="0" i="0" baseline="0">
                <a:solidFill>
                  <a:schemeClr val="accent5"/>
                </a:solidFill>
                <a:latin typeface="Merriweather Light"/>
                <a:cs typeface="Merriweather Light"/>
              </a:defRPr>
            </a:lvl1pPr>
            <a:lvl2pPr marL="0" indent="0">
              <a:lnSpc>
                <a:spcPct val="150000"/>
              </a:lnSpc>
              <a:buFontTx/>
              <a:buNone/>
              <a:defRPr sz="2000" baseline="0">
                <a:solidFill>
                  <a:schemeClr val="accent5"/>
                </a:solidFill>
              </a:defRPr>
            </a:lvl2pPr>
            <a:lvl3pPr marL="0" indent="0">
              <a:lnSpc>
                <a:spcPct val="150000"/>
              </a:lnSpc>
              <a:buFontTx/>
              <a:buNone/>
              <a:defRPr sz="2000" baseline="0">
                <a:solidFill>
                  <a:schemeClr val="accent5"/>
                </a:solidFill>
              </a:defRPr>
            </a:lvl3pPr>
            <a:lvl4pPr marL="0" indent="0">
              <a:lnSpc>
                <a:spcPct val="150000"/>
              </a:lnSpc>
              <a:buFontTx/>
              <a:buNone/>
              <a:defRPr sz="2000" baseline="0">
                <a:solidFill>
                  <a:schemeClr val="accent5"/>
                </a:solidFill>
              </a:defRPr>
            </a:lvl4pPr>
            <a:lvl5pPr marL="0" indent="0">
              <a:lnSpc>
                <a:spcPct val="150000"/>
              </a:lnSpc>
              <a:buFontTx/>
              <a:buNone/>
              <a:defRPr sz="2000" baseline="0">
                <a:solidFill>
                  <a:schemeClr val="accent5"/>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5" name="Text Placeholder 32"/>
          <p:cNvSpPr>
            <a:spLocks noGrp="1"/>
          </p:cNvSpPr>
          <p:nvPr>
            <p:ph type="body" sz="quarter" idx="12"/>
          </p:nvPr>
        </p:nvSpPr>
        <p:spPr>
          <a:xfrm>
            <a:off x="5340946" y="1510870"/>
            <a:ext cx="3384351" cy="2554545"/>
          </a:xfrm>
          <a:prstGeom prst="rect">
            <a:avLst/>
          </a:prstGeom>
        </p:spPr>
        <p:txBody>
          <a:bodyPr vert="horz" wrap="square" lIns="0" tIns="0" rIns="0" bIns="0">
            <a:spAutoFit/>
          </a:bodyPr>
          <a:lstStyle>
            <a:lvl1pPr marL="0" marR="0" indent="0" algn="l" defTabSz="914355" rtl="0" eaLnBrk="1" fontAlgn="auto" latinLnBrk="0" hangingPunct="1">
              <a:lnSpc>
                <a:spcPct val="150000"/>
              </a:lnSpc>
              <a:spcBef>
                <a:spcPts val="0"/>
              </a:spcBef>
              <a:spcAft>
                <a:spcPts val="0"/>
              </a:spcAft>
              <a:buClrTx/>
              <a:buSzTx/>
              <a:buFontTx/>
              <a:buNone/>
              <a:tabLst/>
              <a:defRPr sz="2000" b="0" i="0" baseline="0">
                <a:solidFill>
                  <a:srgbClr val="4C4C4C"/>
                </a:solidFill>
                <a:latin typeface="Merriweather Light"/>
                <a:cs typeface="Merriweather Light"/>
              </a:defRPr>
            </a:lvl1pPr>
            <a:lvl2pPr marL="0" indent="0">
              <a:lnSpc>
                <a:spcPct val="150000"/>
              </a:lnSpc>
              <a:buFontTx/>
              <a:buNone/>
              <a:defRPr sz="2000" baseline="0">
                <a:solidFill>
                  <a:srgbClr val="4C4C4C"/>
                </a:solidFill>
              </a:defRPr>
            </a:lvl2pPr>
            <a:lvl3pPr marL="0" indent="0">
              <a:lnSpc>
                <a:spcPct val="150000"/>
              </a:lnSpc>
              <a:buFontTx/>
              <a:buNone/>
              <a:defRPr sz="2000" baseline="0">
                <a:solidFill>
                  <a:srgbClr val="4C4C4C"/>
                </a:solidFill>
              </a:defRPr>
            </a:lvl3pPr>
            <a:lvl4pPr marL="0" indent="0">
              <a:lnSpc>
                <a:spcPct val="150000"/>
              </a:lnSpc>
              <a:buFontTx/>
              <a:buNone/>
              <a:defRPr sz="2000" baseline="0">
                <a:solidFill>
                  <a:srgbClr val="4C4C4C"/>
                </a:solidFill>
              </a:defRPr>
            </a:lvl4pPr>
            <a:lvl5pPr marL="0" indent="0">
              <a:lnSpc>
                <a:spcPct val="150000"/>
              </a:lnSpc>
              <a:buFontTx/>
              <a:buNone/>
              <a:defRPr sz="2000" baseline="0">
                <a:solidFill>
                  <a:srgbClr val="4C4C4C"/>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5"/>
          <p:cNvSpPr>
            <a:spLocks noGrp="1"/>
          </p:cNvSpPr>
          <p:nvPr>
            <p:ph type="body" sz="quarter" idx="13"/>
          </p:nvPr>
        </p:nvSpPr>
        <p:spPr>
          <a:xfrm>
            <a:off x="447076" y="500239"/>
            <a:ext cx="8278221" cy="393954"/>
          </a:xfrm>
          <a:prstGeom prst="rect">
            <a:avLst/>
          </a:prstGeom>
        </p:spPr>
        <p:txBody>
          <a:bodyPr wrap="square" lIns="0" tIns="0" rIns="0" bIns="0">
            <a:spAutoFit/>
          </a:bodyPr>
          <a:lstStyle>
            <a:lvl1pPr marL="0" indent="0">
              <a:lnSpc>
                <a:spcPct val="80000"/>
              </a:lnSpc>
              <a:buFontTx/>
              <a:buNone/>
              <a:defRPr sz="3200" b="0" i="0" baseline="0">
                <a:solidFill>
                  <a:schemeClr val="accent5"/>
                </a:solidFill>
                <a:latin typeface="BentonSans Book"/>
                <a:cs typeface="BentonSans Book"/>
              </a:defRPr>
            </a:lvl1pPr>
          </a:lstStyle>
          <a:p>
            <a:pPr lvl="0"/>
            <a:r>
              <a:rPr lang="en-US"/>
              <a:t>Edit Master text styles</a:t>
            </a:r>
          </a:p>
        </p:txBody>
      </p:sp>
    </p:spTree>
    <p:extLst>
      <p:ext uri="{BB962C8B-B14F-4D97-AF65-F5344CB8AC3E}">
        <p14:creationId xmlns:p14="http://schemas.microsoft.com/office/powerpoint/2010/main" val="69365715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New Topic">
    <p:spTree>
      <p:nvGrpSpPr>
        <p:cNvPr id="1" name=""/>
        <p:cNvGrpSpPr/>
        <p:nvPr/>
      </p:nvGrpSpPr>
      <p:grpSpPr>
        <a:xfrm>
          <a:off x="0" y="0"/>
          <a:ext cx="0" cy="0"/>
          <a:chOff x="0" y="0"/>
          <a:chExt cx="0" cy="0"/>
        </a:xfrm>
      </p:grpSpPr>
      <p:sp>
        <p:nvSpPr>
          <p:cNvPr id="3" name="Rectangle 2"/>
          <p:cNvSpPr/>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64008" tIns="32004" rIns="64008" bIns="32004" anchor="ctr"/>
          <a:lstStyle/>
          <a:p>
            <a:pPr algn="ctr" defTabSz="914355">
              <a:defRPr/>
            </a:pPr>
            <a:endParaRPr lang="en-US" dirty="0">
              <a:solidFill>
                <a:prstClr val="white"/>
              </a:solidFill>
              <a:latin typeface="BentonSans Book"/>
            </a:endParaRPr>
          </a:p>
        </p:txBody>
      </p:sp>
      <p:pic>
        <p:nvPicPr>
          <p:cNvPr id="7" name="Picture 6" descr="Bottom_Viz_August-02.png"/>
          <p:cNvPicPr>
            <a:picLocks noChangeAspect="1"/>
          </p:cNvPicPr>
          <p:nvPr userDrawn="1"/>
        </p:nvPicPr>
        <p:blipFill rotWithShape="1">
          <a:blip r:embed="rId2" cstate="print">
            <a:extLst>
              <a:ext uri="{28A0092B-C50C-407E-A947-70E740481C1C}">
                <a14:useLocalDpi xmlns:a14="http://schemas.microsoft.com/office/drawing/2010/main" val="0"/>
              </a:ext>
            </a:extLst>
          </a:blip>
          <a:srcRect b="-3328"/>
          <a:stretch/>
        </p:blipFill>
        <p:spPr>
          <a:xfrm>
            <a:off x="0" y="2688167"/>
            <a:ext cx="9144000" cy="2627630"/>
          </a:xfrm>
          <a:prstGeom prst="rect">
            <a:avLst/>
          </a:prstGeom>
        </p:spPr>
      </p:pic>
      <p:sp>
        <p:nvSpPr>
          <p:cNvPr id="5" name="Text Placeholder 3"/>
          <p:cNvSpPr>
            <a:spLocks noGrp="1"/>
          </p:cNvSpPr>
          <p:nvPr>
            <p:ph type="body" sz="quarter" idx="11"/>
          </p:nvPr>
        </p:nvSpPr>
        <p:spPr>
          <a:xfrm>
            <a:off x="441240" y="1576464"/>
            <a:ext cx="8278223" cy="393954"/>
          </a:xfrm>
          <a:prstGeom prst="rect">
            <a:avLst/>
          </a:prstGeom>
        </p:spPr>
        <p:txBody>
          <a:bodyPr wrap="square" lIns="0" tIns="0" rIns="0" bIns="0">
            <a:spAutoFit/>
          </a:bodyPr>
          <a:lstStyle>
            <a:lvl1pPr marL="0" indent="0">
              <a:lnSpc>
                <a:spcPct val="80000"/>
              </a:lnSpc>
              <a:buNone/>
              <a:defRPr sz="3200" b="0" i="0" baseline="0">
                <a:solidFill>
                  <a:schemeClr val="accent5"/>
                </a:solidFill>
                <a:latin typeface="BentonSans Book"/>
                <a:cs typeface="BentonSans Book"/>
              </a:defRPr>
            </a:lvl1pPr>
            <a:lvl2pPr marL="457177" indent="0">
              <a:buNone/>
              <a:defRPr/>
            </a:lvl2pPr>
            <a:lvl3pPr marL="914355" indent="0">
              <a:buNone/>
              <a:defRPr/>
            </a:lvl3pPr>
            <a:lvl4pPr marL="1371532" indent="0">
              <a:buNone/>
              <a:defRPr/>
            </a:lvl4pPr>
            <a:lvl5pPr marL="1828709" indent="0">
              <a:buNone/>
              <a:defRPr/>
            </a:lvl5pPr>
          </a:lstStyle>
          <a:p>
            <a:pPr lvl="0"/>
            <a:r>
              <a:rPr lang="en-US"/>
              <a:t>Edit Master text styles</a:t>
            </a:r>
          </a:p>
        </p:txBody>
      </p:sp>
    </p:spTree>
    <p:extLst>
      <p:ext uri="{BB962C8B-B14F-4D97-AF65-F5344CB8AC3E}">
        <p14:creationId xmlns:p14="http://schemas.microsoft.com/office/powerpoint/2010/main" val="21994177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New Topic">
    <p:spTree>
      <p:nvGrpSpPr>
        <p:cNvPr id="1" name=""/>
        <p:cNvGrpSpPr/>
        <p:nvPr/>
      </p:nvGrpSpPr>
      <p:grpSpPr>
        <a:xfrm>
          <a:off x="0" y="0"/>
          <a:ext cx="0" cy="0"/>
          <a:chOff x="0" y="0"/>
          <a:chExt cx="0" cy="0"/>
        </a:xfrm>
      </p:grpSpPr>
      <p:sp>
        <p:nvSpPr>
          <p:cNvPr id="3" name="Rectangle 2"/>
          <p:cNvSpPr/>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64008" tIns="32004" rIns="64008" bIns="32004" anchor="ctr"/>
          <a:lstStyle/>
          <a:p>
            <a:pPr algn="ctr" defTabSz="914355">
              <a:defRPr/>
            </a:pPr>
            <a:endParaRPr lang="en-US" dirty="0">
              <a:solidFill>
                <a:prstClr val="white"/>
              </a:solidFill>
              <a:latin typeface="BentonSans Book"/>
            </a:endParaRPr>
          </a:p>
        </p:txBody>
      </p:sp>
      <p:pic>
        <p:nvPicPr>
          <p:cNvPr id="5" name="Picture 4" descr="SectionDivider-03.png"/>
          <p:cNvPicPr>
            <a:picLocks noChangeAspect="1"/>
          </p:cNvPicPr>
          <p:nvPr userDrawn="1"/>
        </p:nvPicPr>
        <p:blipFill rotWithShape="1">
          <a:blip r:embed="rId2" cstate="email">
            <a:extLst>
              <a:ext uri="{28A0092B-C50C-407E-A947-70E740481C1C}">
                <a14:useLocalDpi xmlns:a14="http://schemas.microsoft.com/office/drawing/2010/main" val="0"/>
              </a:ext>
            </a:extLst>
          </a:blip>
          <a:srcRect l="5658" r="12503"/>
          <a:stretch/>
        </p:blipFill>
        <p:spPr>
          <a:xfrm>
            <a:off x="0" y="1968500"/>
            <a:ext cx="9144000" cy="4568613"/>
          </a:xfrm>
          <a:prstGeom prst="rect">
            <a:avLst/>
          </a:prstGeom>
        </p:spPr>
      </p:pic>
      <p:sp>
        <p:nvSpPr>
          <p:cNvPr id="7" name="Text Placeholder 3"/>
          <p:cNvSpPr>
            <a:spLocks noGrp="1"/>
          </p:cNvSpPr>
          <p:nvPr>
            <p:ph type="body" sz="quarter" idx="11"/>
          </p:nvPr>
        </p:nvSpPr>
        <p:spPr>
          <a:xfrm>
            <a:off x="441240" y="1576464"/>
            <a:ext cx="8278223" cy="393954"/>
          </a:xfrm>
          <a:prstGeom prst="rect">
            <a:avLst/>
          </a:prstGeom>
        </p:spPr>
        <p:txBody>
          <a:bodyPr wrap="square" lIns="0" tIns="0" rIns="0" bIns="0">
            <a:spAutoFit/>
          </a:bodyPr>
          <a:lstStyle>
            <a:lvl1pPr marL="0" indent="0">
              <a:lnSpc>
                <a:spcPct val="80000"/>
              </a:lnSpc>
              <a:buNone/>
              <a:defRPr sz="3200" b="0" i="0" baseline="0">
                <a:solidFill>
                  <a:schemeClr val="accent5"/>
                </a:solidFill>
                <a:latin typeface="BentonSans Book"/>
                <a:cs typeface="BentonSans Book"/>
              </a:defRPr>
            </a:lvl1pPr>
            <a:lvl2pPr marL="457177" indent="0">
              <a:buNone/>
              <a:defRPr/>
            </a:lvl2pPr>
            <a:lvl3pPr marL="914355" indent="0">
              <a:buNone/>
              <a:defRPr/>
            </a:lvl3pPr>
            <a:lvl4pPr marL="1371532" indent="0">
              <a:buNone/>
              <a:defRPr/>
            </a:lvl4pPr>
            <a:lvl5pPr marL="1828709" indent="0">
              <a:buNone/>
              <a:defRPr/>
            </a:lvl5pPr>
          </a:lstStyle>
          <a:p>
            <a:pPr lvl="0"/>
            <a:r>
              <a:rPr lang="en-US"/>
              <a:t>Edit Master text styles</a:t>
            </a:r>
          </a:p>
        </p:txBody>
      </p:sp>
    </p:spTree>
    <p:extLst>
      <p:ext uri="{BB962C8B-B14F-4D97-AF65-F5344CB8AC3E}">
        <p14:creationId xmlns:p14="http://schemas.microsoft.com/office/powerpoint/2010/main" val="36380170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22B458-823B-4C37-AFDA-949D265625F1}" type="datetimeFigureOut">
              <a:rPr lang="en-US" smtClean="0"/>
              <a:t>8/3/19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D537E5-A045-4973-B2EF-3557433F8280}" type="slidenum">
              <a:rPr lang="en-US" smtClean="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New Topic">
    <p:spTree>
      <p:nvGrpSpPr>
        <p:cNvPr id="1" name=""/>
        <p:cNvGrpSpPr/>
        <p:nvPr/>
      </p:nvGrpSpPr>
      <p:grpSpPr>
        <a:xfrm>
          <a:off x="0" y="0"/>
          <a:ext cx="0" cy="0"/>
          <a:chOff x="0" y="0"/>
          <a:chExt cx="0" cy="0"/>
        </a:xfrm>
      </p:grpSpPr>
      <p:sp>
        <p:nvSpPr>
          <p:cNvPr id="3" name="Rectangle 2"/>
          <p:cNvSpPr/>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64008" tIns="32004" rIns="64008" bIns="32004" anchor="ctr"/>
          <a:lstStyle/>
          <a:p>
            <a:pPr algn="ctr" defTabSz="914355">
              <a:defRPr/>
            </a:pPr>
            <a:endParaRPr lang="en-US" dirty="0">
              <a:solidFill>
                <a:prstClr val="white"/>
              </a:solidFill>
              <a:latin typeface="BentonSans Book"/>
            </a:endParaRPr>
          </a:p>
        </p:txBody>
      </p:sp>
      <p:pic>
        <p:nvPicPr>
          <p:cNvPr id="7" name="Picture 6" descr="SectionDivider-02.png"/>
          <p:cNvPicPr>
            <a:picLocks noChangeAspect="1"/>
          </p:cNvPicPr>
          <p:nvPr userDrawn="1"/>
        </p:nvPicPr>
        <p:blipFill rotWithShape="1">
          <a:blip r:embed="rId2" cstate="email">
            <a:extLst>
              <a:ext uri="{28A0092B-C50C-407E-A947-70E740481C1C}">
                <a14:useLocalDpi xmlns:a14="http://schemas.microsoft.com/office/drawing/2010/main" val="0"/>
              </a:ext>
            </a:extLst>
          </a:blip>
          <a:srcRect l="5541"/>
          <a:stretch/>
        </p:blipFill>
        <p:spPr>
          <a:xfrm>
            <a:off x="0" y="2455333"/>
            <a:ext cx="9144000" cy="3958167"/>
          </a:xfrm>
          <a:prstGeom prst="rect">
            <a:avLst/>
          </a:prstGeom>
        </p:spPr>
      </p:pic>
      <p:sp>
        <p:nvSpPr>
          <p:cNvPr id="5" name="Text Placeholder 3"/>
          <p:cNvSpPr>
            <a:spLocks noGrp="1"/>
          </p:cNvSpPr>
          <p:nvPr>
            <p:ph type="body" sz="quarter" idx="11"/>
          </p:nvPr>
        </p:nvSpPr>
        <p:spPr>
          <a:xfrm>
            <a:off x="441240" y="1576464"/>
            <a:ext cx="8278223" cy="393954"/>
          </a:xfrm>
          <a:prstGeom prst="rect">
            <a:avLst/>
          </a:prstGeom>
        </p:spPr>
        <p:txBody>
          <a:bodyPr wrap="square" lIns="0" tIns="0" rIns="0" bIns="0">
            <a:spAutoFit/>
          </a:bodyPr>
          <a:lstStyle>
            <a:lvl1pPr marL="0" indent="0">
              <a:lnSpc>
                <a:spcPct val="80000"/>
              </a:lnSpc>
              <a:buNone/>
              <a:defRPr sz="3200" b="0" i="0" baseline="0">
                <a:solidFill>
                  <a:schemeClr val="accent5"/>
                </a:solidFill>
                <a:latin typeface="BentonSans Book"/>
                <a:cs typeface="BentonSans Book"/>
              </a:defRPr>
            </a:lvl1pPr>
            <a:lvl2pPr marL="457177" indent="0">
              <a:buNone/>
              <a:defRPr/>
            </a:lvl2pPr>
            <a:lvl3pPr marL="914355" indent="0">
              <a:buNone/>
              <a:defRPr/>
            </a:lvl3pPr>
            <a:lvl4pPr marL="1371532" indent="0">
              <a:buNone/>
              <a:defRPr/>
            </a:lvl4pPr>
            <a:lvl5pPr marL="1828709" indent="0">
              <a:buNone/>
              <a:defRPr/>
            </a:lvl5pPr>
          </a:lstStyle>
          <a:p>
            <a:pPr lvl="0"/>
            <a:r>
              <a:rPr lang="en-US"/>
              <a:t>Edit Master text styles</a:t>
            </a:r>
          </a:p>
        </p:txBody>
      </p:sp>
    </p:spTree>
    <p:extLst>
      <p:ext uri="{BB962C8B-B14F-4D97-AF65-F5344CB8AC3E}">
        <p14:creationId xmlns:p14="http://schemas.microsoft.com/office/powerpoint/2010/main" val="350989619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ext Placeholder 5"/>
          <p:cNvSpPr>
            <a:spLocks noGrp="1"/>
          </p:cNvSpPr>
          <p:nvPr>
            <p:ph type="body" sz="quarter" idx="12"/>
          </p:nvPr>
        </p:nvSpPr>
        <p:spPr>
          <a:xfrm>
            <a:off x="443786" y="498916"/>
            <a:ext cx="8293183" cy="393954"/>
          </a:xfrm>
          <a:prstGeom prst="rect">
            <a:avLst/>
          </a:prstGeom>
        </p:spPr>
        <p:txBody>
          <a:bodyPr wrap="square" lIns="0" tIns="0" rIns="0" bIns="0">
            <a:spAutoFit/>
          </a:bodyPr>
          <a:lstStyle>
            <a:lvl1pPr marL="0" indent="0">
              <a:lnSpc>
                <a:spcPct val="80000"/>
              </a:lnSpc>
              <a:buFontTx/>
              <a:buNone/>
              <a:defRPr sz="3200" b="0" i="0">
                <a:solidFill>
                  <a:srgbClr val="4C4C4C"/>
                </a:solidFill>
                <a:latin typeface="BentonSans Book"/>
                <a:cs typeface="BentonSans Book"/>
              </a:defRPr>
            </a:lvl1pPr>
          </a:lstStyle>
          <a:p>
            <a:pPr lvl="0"/>
            <a:r>
              <a:rPr lang="en-US"/>
              <a:t>Edit Master text styles</a:t>
            </a:r>
          </a:p>
        </p:txBody>
      </p:sp>
    </p:spTree>
    <p:extLst>
      <p:ext uri="{BB962C8B-B14F-4D97-AF65-F5344CB8AC3E}">
        <p14:creationId xmlns:p14="http://schemas.microsoft.com/office/powerpoint/2010/main" val="194189210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Multi-level content">
    <p:spTree>
      <p:nvGrpSpPr>
        <p:cNvPr id="1" name=""/>
        <p:cNvGrpSpPr/>
        <p:nvPr/>
      </p:nvGrpSpPr>
      <p:grpSpPr>
        <a:xfrm>
          <a:off x="0" y="0"/>
          <a:ext cx="0" cy="0"/>
          <a:chOff x="0" y="0"/>
          <a:chExt cx="0" cy="0"/>
        </a:xfrm>
      </p:grpSpPr>
      <p:sp>
        <p:nvSpPr>
          <p:cNvPr id="18" name="Text Placeholder 5"/>
          <p:cNvSpPr>
            <a:spLocks noGrp="1"/>
          </p:cNvSpPr>
          <p:nvPr>
            <p:ph type="body" sz="quarter" idx="12"/>
          </p:nvPr>
        </p:nvSpPr>
        <p:spPr>
          <a:xfrm>
            <a:off x="443786" y="498916"/>
            <a:ext cx="8293183" cy="393954"/>
          </a:xfrm>
          <a:prstGeom prst="rect">
            <a:avLst/>
          </a:prstGeom>
        </p:spPr>
        <p:txBody>
          <a:bodyPr wrap="square" lIns="0" tIns="0" rIns="0" bIns="0">
            <a:spAutoFit/>
          </a:bodyPr>
          <a:lstStyle>
            <a:lvl1pPr marL="0" indent="0">
              <a:lnSpc>
                <a:spcPct val="80000"/>
              </a:lnSpc>
              <a:buFontTx/>
              <a:buNone/>
              <a:defRPr sz="3200" b="0" i="0">
                <a:solidFill>
                  <a:srgbClr val="4C4C4C"/>
                </a:solidFill>
                <a:latin typeface="BentonSans Book"/>
                <a:cs typeface="BentonSans Book"/>
              </a:defRPr>
            </a:lvl1pPr>
          </a:lstStyle>
          <a:p>
            <a:pPr lvl="0"/>
            <a:r>
              <a:rPr lang="en-US"/>
              <a:t>Edit Master text styles</a:t>
            </a:r>
          </a:p>
        </p:txBody>
      </p:sp>
      <p:sp>
        <p:nvSpPr>
          <p:cNvPr id="4" name="Content Placeholder 2"/>
          <p:cNvSpPr>
            <a:spLocks noGrp="1"/>
          </p:cNvSpPr>
          <p:nvPr>
            <p:ph idx="14"/>
          </p:nvPr>
        </p:nvSpPr>
        <p:spPr>
          <a:xfrm>
            <a:off x="440298" y="1577929"/>
            <a:ext cx="8296746" cy="307777"/>
          </a:xfrm>
          <a:prstGeom prst="rect">
            <a:avLst/>
          </a:prstGeom>
        </p:spPr>
        <p:txBody>
          <a:bodyPr wrap="square" lIns="0" tIns="0" rIns="0" bIns="0">
            <a:spAutoFit/>
          </a:bodyPr>
          <a:lstStyle>
            <a:lvl1pPr marL="4445" indent="0">
              <a:spcBef>
                <a:spcPts val="0"/>
              </a:spcBef>
              <a:spcAft>
                <a:spcPts val="420"/>
              </a:spcAft>
              <a:buSzPct val="100000"/>
              <a:buFont typeface="+mj-lt"/>
              <a:buNone/>
              <a:tabLst/>
              <a:defRPr sz="2000" b="0" i="0" baseline="0">
                <a:solidFill>
                  <a:srgbClr val="4C4C4C"/>
                </a:solidFill>
                <a:latin typeface="Merriweather Light"/>
                <a:cs typeface="Merriweather Light"/>
              </a:defRPr>
            </a:lvl1pPr>
            <a:lvl2pPr marL="202248" indent="0">
              <a:spcBef>
                <a:spcPts val="0"/>
              </a:spcBef>
              <a:spcAft>
                <a:spcPts val="420"/>
              </a:spcAft>
              <a:buSzPct val="100000"/>
              <a:buFont typeface="+mj-lt"/>
              <a:buNone/>
              <a:defRPr sz="1700" baseline="0">
                <a:solidFill>
                  <a:schemeClr val="accent5"/>
                </a:solidFill>
              </a:defRPr>
            </a:lvl2pPr>
            <a:lvl3pPr marL="358934" indent="0">
              <a:spcBef>
                <a:spcPts val="0"/>
              </a:spcBef>
              <a:spcAft>
                <a:spcPts val="420"/>
              </a:spcAft>
              <a:buSzPct val="100000"/>
              <a:buFont typeface="+mj-lt"/>
              <a:buNone/>
              <a:defRPr sz="1500" baseline="0">
                <a:solidFill>
                  <a:schemeClr val="accent5"/>
                </a:solidFill>
              </a:defRPr>
            </a:lvl3pPr>
            <a:lvl4pPr marL="518954" indent="0">
              <a:spcBef>
                <a:spcPts val="0"/>
              </a:spcBef>
              <a:spcAft>
                <a:spcPts val="420"/>
              </a:spcAft>
              <a:buSzPct val="100000"/>
              <a:buFont typeface="+mj-lt"/>
              <a:buNone/>
              <a:defRPr sz="1300" baseline="0">
                <a:solidFill>
                  <a:schemeClr val="accent5"/>
                </a:solidFill>
              </a:defRPr>
            </a:lvl4pPr>
            <a:lvl5pPr marL="1684655" indent="-240031">
              <a:buSzPct val="100000"/>
              <a:buFont typeface="+mj-lt"/>
              <a:buAutoNum type="arabicPeriod"/>
              <a:defRPr sz="1100">
                <a:solidFill>
                  <a:schemeClr val="accent5"/>
                </a:solidFill>
              </a:defRPr>
            </a:lvl5pPr>
          </a:lstStyle>
          <a:p>
            <a:pPr lvl="0"/>
            <a:r>
              <a:rPr lang="en-US"/>
              <a:t>Edit Master text styles</a:t>
            </a:r>
          </a:p>
        </p:txBody>
      </p:sp>
    </p:spTree>
    <p:extLst>
      <p:ext uri="{BB962C8B-B14F-4D97-AF65-F5344CB8AC3E}">
        <p14:creationId xmlns:p14="http://schemas.microsoft.com/office/powerpoint/2010/main" val="351288047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047875" y="2032001"/>
            <a:ext cx="5708207" cy="935641"/>
          </a:xfrm>
        </p:spPr>
        <p:txBody>
          <a:bodyPr/>
          <a:lstStyle>
            <a:lvl1pPr>
              <a:defRPr sz="3800" baseline="0">
                <a:solidFill>
                  <a:schemeClr val="accent5"/>
                </a:solidFill>
              </a:defRPr>
            </a:lvl1pPr>
          </a:lstStyle>
          <a:p>
            <a:r>
              <a:rPr lang="en-US"/>
              <a:t>Click to edit Master title style</a:t>
            </a:r>
            <a:endParaRPr lang="en-US" dirty="0"/>
          </a:p>
        </p:txBody>
      </p:sp>
      <p:sp>
        <p:nvSpPr>
          <p:cNvPr id="13" name="Text Placeholder 12"/>
          <p:cNvSpPr>
            <a:spLocks noGrp="1"/>
          </p:cNvSpPr>
          <p:nvPr>
            <p:ph type="body" sz="quarter" idx="11"/>
          </p:nvPr>
        </p:nvSpPr>
        <p:spPr>
          <a:xfrm>
            <a:off x="2225675" y="3111500"/>
            <a:ext cx="5048250" cy="261610"/>
          </a:xfrm>
          <a:prstGeom prst="rect">
            <a:avLst/>
          </a:prstGeom>
        </p:spPr>
        <p:txBody>
          <a:bodyPr lIns="0" tIns="0" rIns="0" bIns="0">
            <a:spAutoFit/>
          </a:bodyPr>
          <a:lstStyle>
            <a:lvl1pPr marL="0" indent="0">
              <a:buNone/>
              <a:defRPr sz="1700" baseline="0">
                <a:solidFill>
                  <a:schemeClr val="accent5"/>
                </a:solidFill>
                <a:latin typeface="Merriweather Light"/>
                <a:cs typeface="Merriweather Light"/>
              </a:defRPr>
            </a:lvl1pPr>
            <a:lvl2pPr marL="457177" indent="0">
              <a:buNone/>
              <a:defRPr sz="700"/>
            </a:lvl2pPr>
            <a:lvl3pPr marL="914355" indent="0">
              <a:buNone/>
              <a:defRPr sz="700"/>
            </a:lvl3pPr>
            <a:lvl4pPr marL="1371532" indent="0">
              <a:buNone/>
              <a:defRPr sz="700"/>
            </a:lvl4pPr>
            <a:lvl5pPr marL="1828709" indent="0">
              <a:buNone/>
              <a:defRPr sz="700"/>
            </a:lvl5pPr>
          </a:lstStyle>
          <a:p>
            <a:pPr lvl="0"/>
            <a:r>
              <a:rPr lang="en-US"/>
              <a:t>Edit Master text styles</a:t>
            </a:r>
          </a:p>
        </p:txBody>
      </p:sp>
    </p:spTree>
    <p:extLst>
      <p:ext uri="{BB962C8B-B14F-4D97-AF65-F5344CB8AC3E}">
        <p14:creationId xmlns:p14="http://schemas.microsoft.com/office/powerpoint/2010/main" val="40434455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Numbered List">
    <p:spTree>
      <p:nvGrpSpPr>
        <p:cNvPr id="1" name=""/>
        <p:cNvGrpSpPr/>
        <p:nvPr/>
      </p:nvGrpSpPr>
      <p:grpSpPr>
        <a:xfrm>
          <a:off x="0" y="0"/>
          <a:ext cx="0" cy="0"/>
          <a:chOff x="0" y="0"/>
          <a:chExt cx="0" cy="0"/>
        </a:xfrm>
      </p:grpSpPr>
      <p:sp>
        <p:nvSpPr>
          <p:cNvPr id="4" name="Content Placeholder 2"/>
          <p:cNvSpPr>
            <a:spLocks noGrp="1"/>
          </p:cNvSpPr>
          <p:nvPr>
            <p:ph idx="14"/>
          </p:nvPr>
        </p:nvSpPr>
        <p:spPr>
          <a:xfrm>
            <a:off x="440223" y="1577929"/>
            <a:ext cx="8296746" cy="1154162"/>
          </a:xfrm>
          <a:prstGeom prst="rect">
            <a:avLst/>
          </a:prstGeom>
        </p:spPr>
        <p:txBody>
          <a:bodyPr wrap="square" lIns="0" tIns="0" rIns="0" bIns="0">
            <a:spAutoFit/>
          </a:bodyPr>
          <a:lstStyle>
            <a:lvl1pPr marL="364491" indent="-360045">
              <a:spcBef>
                <a:spcPts val="0"/>
              </a:spcBef>
              <a:spcAft>
                <a:spcPts val="420"/>
              </a:spcAft>
              <a:buSzPct val="100000"/>
              <a:buFont typeface="+mj-lt"/>
              <a:buAutoNum type="arabicPeriod"/>
              <a:tabLst/>
              <a:defRPr sz="2000" baseline="0">
                <a:solidFill>
                  <a:schemeClr val="accent5"/>
                </a:solidFill>
                <a:latin typeface="Merriweather Light"/>
                <a:cs typeface="Merriweather Light"/>
              </a:defRPr>
            </a:lvl1pPr>
            <a:lvl2pPr marL="522288" indent="-320040">
              <a:spcBef>
                <a:spcPts val="0"/>
              </a:spcBef>
              <a:spcAft>
                <a:spcPts val="420"/>
              </a:spcAft>
              <a:buSzPct val="100000"/>
              <a:buFont typeface="+mj-lt"/>
              <a:buAutoNum type="romanUcPeriod"/>
              <a:defRPr sz="1700" baseline="0">
                <a:solidFill>
                  <a:schemeClr val="accent5"/>
                </a:solidFill>
                <a:latin typeface="Merriweather Light"/>
                <a:cs typeface="Merriweather Light"/>
              </a:defRPr>
            </a:lvl2pPr>
            <a:lvl3pPr marL="678974" indent="-320040">
              <a:spcBef>
                <a:spcPts val="0"/>
              </a:spcBef>
              <a:spcAft>
                <a:spcPts val="420"/>
              </a:spcAft>
              <a:buSzPct val="100000"/>
              <a:buFont typeface="+mj-lt"/>
              <a:buAutoNum type="arabicPeriod"/>
              <a:defRPr sz="1500" baseline="0">
                <a:solidFill>
                  <a:schemeClr val="accent5"/>
                </a:solidFill>
                <a:latin typeface="Merriweather Light"/>
                <a:cs typeface="Merriweather Light"/>
              </a:defRPr>
            </a:lvl3pPr>
            <a:lvl4pPr marL="758983" indent="-240031">
              <a:spcBef>
                <a:spcPts val="0"/>
              </a:spcBef>
              <a:spcAft>
                <a:spcPts val="420"/>
              </a:spcAft>
              <a:buSzPct val="100000"/>
              <a:buFont typeface="+mj-lt"/>
              <a:buAutoNum type="arabicPeriod"/>
              <a:defRPr sz="1300" baseline="0">
                <a:solidFill>
                  <a:schemeClr val="accent5"/>
                </a:solidFill>
              </a:defRPr>
            </a:lvl4pPr>
            <a:lvl5pPr marL="1444624" indent="0">
              <a:buSzPct val="100000"/>
              <a:buFont typeface="+mj-lt"/>
              <a:buNone/>
              <a:defRPr sz="1100">
                <a:solidFill>
                  <a:srgbClr val="4C4C4C"/>
                </a:solidFill>
              </a:defRPr>
            </a:lvl5pPr>
          </a:lstStyle>
          <a:p>
            <a:pPr lvl="0"/>
            <a:r>
              <a:rPr lang="en-US"/>
              <a:t>Edit Master text styles</a:t>
            </a:r>
          </a:p>
          <a:p>
            <a:pPr lvl="1"/>
            <a:r>
              <a:rPr lang="en-US"/>
              <a:t>Second level</a:t>
            </a:r>
          </a:p>
          <a:p>
            <a:pPr lvl="2"/>
            <a:r>
              <a:rPr lang="en-US"/>
              <a:t>Third level</a:t>
            </a:r>
          </a:p>
          <a:p>
            <a:pPr lvl="3"/>
            <a:r>
              <a:rPr lang="en-US"/>
              <a:t>Fourth level</a:t>
            </a:r>
          </a:p>
        </p:txBody>
      </p:sp>
      <p:sp>
        <p:nvSpPr>
          <p:cNvPr id="5" name="Text Placeholder 5"/>
          <p:cNvSpPr>
            <a:spLocks noGrp="1"/>
          </p:cNvSpPr>
          <p:nvPr>
            <p:ph type="body" sz="quarter" idx="12"/>
          </p:nvPr>
        </p:nvSpPr>
        <p:spPr>
          <a:xfrm>
            <a:off x="443786" y="498916"/>
            <a:ext cx="8293183" cy="393954"/>
          </a:xfrm>
          <a:prstGeom prst="rect">
            <a:avLst/>
          </a:prstGeom>
        </p:spPr>
        <p:txBody>
          <a:bodyPr wrap="square" lIns="0" tIns="0" rIns="0" bIns="0">
            <a:spAutoFit/>
          </a:bodyPr>
          <a:lstStyle>
            <a:lvl1pPr marL="0" indent="0">
              <a:lnSpc>
                <a:spcPct val="80000"/>
              </a:lnSpc>
              <a:buFontTx/>
              <a:buNone/>
              <a:defRPr sz="3200" b="0" i="0">
                <a:solidFill>
                  <a:srgbClr val="4C4C4C"/>
                </a:solidFill>
                <a:latin typeface="BentonSans Book"/>
                <a:cs typeface="BentonSans Book"/>
              </a:defRPr>
            </a:lvl1pPr>
          </a:lstStyle>
          <a:p>
            <a:pPr lvl="0"/>
            <a:r>
              <a:rPr lang="en-US"/>
              <a:t>Edit Master text styles</a:t>
            </a:r>
          </a:p>
        </p:txBody>
      </p:sp>
    </p:spTree>
    <p:extLst>
      <p:ext uri="{BB962C8B-B14F-4D97-AF65-F5344CB8AC3E}">
        <p14:creationId xmlns:p14="http://schemas.microsoft.com/office/powerpoint/2010/main" val="134982148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ulleted Copy">
    <p:spTree>
      <p:nvGrpSpPr>
        <p:cNvPr id="1" name=""/>
        <p:cNvGrpSpPr/>
        <p:nvPr/>
      </p:nvGrpSpPr>
      <p:grpSpPr>
        <a:xfrm>
          <a:off x="0" y="0"/>
          <a:ext cx="0" cy="0"/>
          <a:chOff x="0" y="0"/>
          <a:chExt cx="0" cy="0"/>
        </a:xfrm>
      </p:grpSpPr>
      <p:sp>
        <p:nvSpPr>
          <p:cNvPr id="4" name="Content Placeholder 2"/>
          <p:cNvSpPr>
            <a:spLocks noGrp="1"/>
          </p:cNvSpPr>
          <p:nvPr>
            <p:ph idx="14"/>
          </p:nvPr>
        </p:nvSpPr>
        <p:spPr>
          <a:xfrm>
            <a:off x="440297" y="1577929"/>
            <a:ext cx="8296138" cy="1154162"/>
          </a:xfrm>
          <a:prstGeom prst="rect">
            <a:avLst/>
          </a:prstGeom>
        </p:spPr>
        <p:txBody>
          <a:bodyPr wrap="square" lIns="0" tIns="0" rIns="0" bIns="0" numCol="1" spcCol="256032">
            <a:spAutoFit/>
          </a:bodyPr>
          <a:lstStyle>
            <a:lvl1pPr marL="4445" indent="192024">
              <a:spcBef>
                <a:spcPts val="0"/>
              </a:spcBef>
              <a:spcAft>
                <a:spcPts val="420"/>
              </a:spcAft>
              <a:buSzPct val="100000"/>
              <a:buFont typeface="Arial"/>
              <a:buChar char="•"/>
              <a:tabLst/>
              <a:defRPr sz="2000" baseline="0">
                <a:solidFill>
                  <a:srgbClr val="4C4C4C"/>
                </a:solidFill>
                <a:latin typeface="Merriweather Light"/>
                <a:cs typeface="Merriweather Light"/>
              </a:defRPr>
            </a:lvl1pPr>
            <a:lvl2pPr marL="202248" indent="191135">
              <a:spcBef>
                <a:spcPts val="0"/>
              </a:spcBef>
              <a:spcAft>
                <a:spcPts val="420"/>
              </a:spcAft>
              <a:buSzPct val="100000"/>
              <a:buFont typeface="Arial"/>
              <a:buChar char="•"/>
              <a:defRPr sz="1700" baseline="0">
                <a:solidFill>
                  <a:schemeClr val="accent5"/>
                </a:solidFill>
                <a:latin typeface="Merriweather Light"/>
                <a:cs typeface="Merriweather Light"/>
              </a:defRPr>
            </a:lvl2pPr>
            <a:lvl3pPr marL="358934" indent="191135">
              <a:spcBef>
                <a:spcPts val="0"/>
              </a:spcBef>
              <a:spcAft>
                <a:spcPts val="420"/>
              </a:spcAft>
              <a:buSzPct val="100000"/>
              <a:buFont typeface="Arial"/>
              <a:buChar char="•"/>
              <a:defRPr sz="1500" baseline="0">
                <a:solidFill>
                  <a:schemeClr val="accent5"/>
                </a:solidFill>
              </a:defRPr>
            </a:lvl3pPr>
            <a:lvl4pPr marL="718980" indent="-200025">
              <a:spcBef>
                <a:spcPts val="0"/>
              </a:spcBef>
              <a:spcAft>
                <a:spcPts val="420"/>
              </a:spcAft>
              <a:buSzPct val="100000"/>
              <a:buFont typeface="Arial"/>
              <a:buChar char="•"/>
              <a:defRPr sz="1300" baseline="0">
                <a:solidFill>
                  <a:schemeClr val="accent5"/>
                </a:solidFill>
              </a:defRPr>
            </a:lvl4pPr>
            <a:lvl5pPr marL="1684655" indent="-240031">
              <a:buSzPct val="100000"/>
              <a:buFont typeface="+mj-lt"/>
              <a:buAutoNum type="arabicPeriod"/>
              <a:defRPr sz="1100">
                <a:solidFill>
                  <a:schemeClr val="accent5"/>
                </a:solidFill>
              </a:defRPr>
            </a:lvl5pPr>
          </a:lstStyle>
          <a:p>
            <a:pPr lvl="0"/>
            <a:r>
              <a:rPr lang="en-US"/>
              <a:t>Edit Master text styles</a:t>
            </a:r>
          </a:p>
          <a:p>
            <a:pPr lvl="1"/>
            <a:r>
              <a:rPr lang="en-US"/>
              <a:t>Second level</a:t>
            </a:r>
          </a:p>
          <a:p>
            <a:pPr lvl="2"/>
            <a:r>
              <a:rPr lang="en-US"/>
              <a:t>Third level</a:t>
            </a:r>
          </a:p>
          <a:p>
            <a:pPr lvl="3"/>
            <a:r>
              <a:rPr lang="en-US"/>
              <a:t>Fourth level</a:t>
            </a:r>
          </a:p>
        </p:txBody>
      </p:sp>
      <p:sp>
        <p:nvSpPr>
          <p:cNvPr id="5" name="Text Placeholder 5"/>
          <p:cNvSpPr>
            <a:spLocks noGrp="1"/>
          </p:cNvSpPr>
          <p:nvPr>
            <p:ph type="body" sz="quarter" idx="12"/>
          </p:nvPr>
        </p:nvSpPr>
        <p:spPr>
          <a:xfrm>
            <a:off x="443786" y="498916"/>
            <a:ext cx="8293183" cy="393954"/>
          </a:xfrm>
          <a:prstGeom prst="rect">
            <a:avLst/>
          </a:prstGeom>
        </p:spPr>
        <p:txBody>
          <a:bodyPr wrap="square" lIns="0" tIns="0" rIns="0" bIns="0">
            <a:spAutoFit/>
          </a:bodyPr>
          <a:lstStyle>
            <a:lvl1pPr marL="0" indent="0">
              <a:lnSpc>
                <a:spcPct val="80000"/>
              </a:lnSpc>
              <a:buFontTx/>
              <a:buNone/>
              <a:defRPr sz="3200" b="0" i="0">
                <a:solidFill>
                  <a:srgbClr val="4C4C4C"/>
                </a:solidFill>
                <a:latin typeface="BentonSans Book"/>
                <a:cs typeface="BentonSans Book"/>
              </a:defRPr>
            </a:lvl1pPr>
          </a:lstStyle>
          <a:p>
            <a:pPr lvl="0"/>
            <a:r>
              <a:rPr lang="en-US"/>
              <a:t>Edit Master text styles</a:t>
            </a:r>
          </a:p>
        </p:txBody>
      </p:sp>
    </p:spTree>
    <p:extLst>
      <p:ext uri="{BB962C8B-B14F-4D97-AF65-F5344CB8AC3E}">
        <p14:creationId xmlns:p14="http://schemas.microsoft.com/office/powerpoint/2010/main" val="89971488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ulleted Copy - 2 Column">
    <p:spTree>
      <p:nvGrpSpPr>
        <p:cNvPr id="1" name=""/>
        <p:cNvGrpSpPr/>
        <p:nvPr/>
      </p:nvGrpSpPr>
      <p:grpSpPr>
        <a:xfrm>
          <a:off x="0" y="0"/>
          <a:ext cx="0" cy="0"/>
          <a:chOff x="0" y="0"/>
          <a:chExt cx="0" cy="0"/>
        </a:xfrm>
      </p:grpSpPr>
      <p:sp>
        <p:nvSpPr>
          <p:cNvPr id="4" name="Content Placeholder 2"/>
          <p:cNvSpPr>
            <a:spLocks noGrp="1"/>
          </p:cNvSpPr>
          <p:nvPr>
            <p:ph idx="14"/>
          </p:nvPr>
        </p:nvSpPr>
        <p:spPr>
          <a:xfrm>
            <a:off x="440832" y="1578124"/>
            <a:ext cx="3714750" cy="1154162"/>
          </a:xfrm>
          <a:prstGeom prst="rect">
            <a:avLst/>
          </a:prstGeom>
        </p:spPr>
        <p:txBody>
          <a:bodyPr wrap="square" lIns="0" tIns="0" rIns="0" bIns="0" numCol="1" spcCol="256032">
            <a:spAutoFit/>
          </a:bodyPr>
          <a:lstStyle>
            <a:lvl1pPr marL="4445" indent="192024">
              <a:spcBef>
                <a:spcPts val="0"/>
              </a:spcBef>
              <a:spcAft>
                <a:spcPts val="420"/>
              </a:spcAft>
              <a:buSzPct val="100000"/>
              <a:buFont typeface="Arial"/>
              <a:buChar char="•"/>
              <a:tabLst/>
              <a:defRPr sz="2000" baseline="0">
                <a:solidFill>
                  <a:schemeClr val="accent5"/>
                </a:solidFill>
                <a:latin typeface="Merriweather Light"/>
                <a:cs typeface="Merriweather Light"/>
              </a:defRPr>
            </a:lvl1pPr>
            <a:lvl2pPr marL="202248" indent="191135">
              <a:spcBef>
                <a:spcPts val="0"/>
              </a:spcBef>
              <a:spcAft>
                <a:spcPts val="420"/>
              </a:spcAft>
              <a:buSzPct val="100000"/>
              <a:buFont typeface="Arial"/>
              <a:buChar char="•"/>
              <a:defRPr sz="1700" baseline="0">
                <a:solidFill>
                  <a:schemeClr val="accent5"/>
                </a:solidFill>
                <a:latin typeface="Merriweather Light"/>
                <a:cs typeface="Merriweather Light"/>
              </a:defRPr>
            </a:lvl2pPr>
            <a:lvl3pPr marL="358934" indent="191135">
              <a:spcBef>
                <a:spcPts val="0"/>
              </a:spcBef>
              <a:spcAft>
                <a:spcPts val="420"/>
              </a:spcAft>
              <a:buSzPct val="100000"/>
              <a:buFont typeface="Arial"/>
              <a:buChar char="•"/>
              <a:defRPr sz="1500" baseline="0">
                <a:solidFill>
                  <a:schemeClr val="accent5"/>
                </a:solidFill>
              </a:defRPr>
            </a:lvl3pPr>
            <a:lvl4pPr marL="718980" indent="-200025">
              <a:spcBef>
                <a:spcPts val="0"/>
              </a:spcBef>
              <a:spcAft>
                <a:spcPts val="420"/>
              </a:spcAft>
              <a:buSzPct val="100000"/>
              <a:buFont typeface="Arial"/>
              <a:buChar char="•"/>
              <a:defRPr sz="1300" baseline="0">
                <a:solidFill>
                  <a:schemeClr val="accent5"/>
                </a:solidFill>
              </a:defRPr>
            </a:lvl4pPr>
            <a:lvl5pPr marL="1684655" indent="-240031">
              <a:buSzPct val="100000"/>
              <a:buFont typeface="+mj-lt"/>
              <a:buAutoNum type="arabicPeriod"/>
              <a:defRPr sz="1100">
                <a:solidFill>
                  <a:schemeClr val="accent5"/>
                </a:solidFill>
              </a:defRPr>
            </a:lvl5pPr>
          </a:lstStyle>
          <a:p>
            <a:pPr lvl="0"/>
            <a:r>
              <a:rPr lang="en-US"/>
              <a:t>Edit Master text styles</a:t>
            </a:r>
          </a:p>
          <a:p>
            <a:pPr lvl="1"/>
            <a:r>
              <a:rPr lang="en-US"/>
              <a:t>Second level</a:t>
            </a:r>
          </a:p>
          <a:p>
            <a:pPr lvl="2"/>
            <a:r>
              <a:rPr lang="en-US"/>
              <a:t>Third level</a:t>
            </a:r>
          </a:p>
          <a:p>
            <a:pPr lvl="3"/>
            <a:r>
              <a:rPr lang="en-US"/>
              <a:t>Fourth level</a:t>
            </a:r>
          </a:p>
        </p:txBody>
      </p:sp>
      <p:sp>
        <p:nvSpPr>
          <p:cNvPr id="7" name="Content Placeholder 2"/>
          <p:cNvSpPr>
            <a:spLocks noGrp="1"/>
          </p:cNvSpPr>
          <p:nvPr>
            <p:ph idx="15"/>
          </p:nvPr>
        </p:nvSpPr>
        <p:spPr>
          <a:xfrm>
            <a:off x="4569942" y="1577929"/>
            <a:ext cx="3714750" cy="1154162"/>
          </a:xfrm>
          <a:prstGeom prst="rect">
            <a:avLst/>
          </a:prstGeom>
        </p:spPr>
        <p:txBody>
          <a:bodyPr wrap="square" lIns="0" tIns="0" rIns="0" bIns="0" numCol="1" spcCol="256032">
            <a:spAutoFit/>
          </a:bodyPr>
          <a:lstStyle>
            <a:lvl1pPr marL="4445" indent="192024">
              <a:spcBef>
                <a:spcPts val="0"/>
              </a:spcBef>
              <a:spcAft>
                <a:spcPts val="420"/>
              </a:spcAft>
              <a:buSzPct val="100000"/>
              <a:buFont typeface="Arial"/>
              <a:buChar char="•"/>
              <a:tabLst/>
              <a:defRPr sz="2000" baseline="0">
                <a:solidFill>
                  <a:schemeClr val="accent5"/>
                </a:solidFill>
                <a:latin typeface="Merriweather Light"/>
                <a:cs typeface="Merriweather Light"/>
              </a:defRPr>
            </a:lvl1pPr>
            <a:lvl2pPr marL="202248" indent="191135">
              <a:spcBef>
                <a:spcPts val="0"/>
              </a:spcBef>
              <a:spcAft>
                <a:spcPts val="420"/>
              </a:spcAft>
              <a:buSzPct val="100000"/>
              <a:buFont typeface="Arial"/>
              <a:buChar char="•"/>
              <a:defRPr sz="1700" baseline="0">
                <a:solidFill>
                  <a:schemeClr val="accent5"/>
                </a:solidFill>
                <a:latin typeface="Merriweather Light"/>
                <a:cs typeface="Merriweather Light"/>
              </a:defRPr>
            </a:lvl2pPr>
            <a:lvl3pPr marL="358934" indent="191135">
              <a:spcBef>
                <a:spcPts val="0"/>
              </a:spcBef>
              <a:spcAft>
                <a:spcPts val="420"/>
              </a:spcAft>
              <a:buSzPct val="100000"/>
              <a:buFont typeface="Arial"/>
              <a:buChar char="•"/>
              <a:defRPr sz="1500" baseline="0">
                <a:solidFill>
                  <a:schemeClr val="accent5"/>
                </a:solidFill>
              </a:defRPr>
            </a:lvl3pPr>
            <a:lvl4pPr marL="718980" indent="-200025">
              <a:spcBef>
                <a:spcPts val="0"/>
              </a:spcBef>
              <a:spcAft>
                <a:spcPts val="420"/>
              </a:spcAft>
              <a:buSzPct val="100000"/>
              <a:buFont typeface="Arial"/>
              <a:buChar char="•"/>
              <a:defRPr sz="1300" baseline="0">
                <a:solidFill>
                  <a:schemeClr val="accent5"/>
                </a:solidFill>
              </a:defRPr>
            </a:lvl4pPr>
            <a:lvl5pPr marL="1684655" indent="-240031">
              <a:buSzPct val="100000"/>
              <a:buFont typeface="+mj-lt"/>
              <a:buAutoNum type="arabicPeriod"/>
              <a:defRPr sz="1100">
                <a:solidFill>
                  <a:schemeClr val="accent5"/>
                </a:solidFill>
              </a:defRPr>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5"/>
          <p:cNvSpPr>
            <a:spLocks noGrp="1"/>
          </p:cNvSpPr>
          <p:nvPr>
            <p:ph type="body" sz="quarter" idx="12"/>
          </p:nvPr>
        </p:nvSpPr>
        <p:spPr>
          <a:xfrm>
            <a:off x="443786" y="498916"/>
            <a:ext cx="8293183" cy="393954"/>
          </a:xfrm>
          <a:prstGeom prst="rect">
            <a:avLst/>
          </a:prstGeom>
        </p:spPr>
        <p:txBody>
          <a:bodyPr wrap="square" lIns="0" tIns="0" rIns="0" bIns="0">
            <a:spAutoFit/>
          </a:bodyPr>
          <a:lstStyle>
            <a:lvl1pPr marL="0" indent="0">
              <a:lnSpc>
                <a:spcPct val="80000"/>
              </a:lnSpc>
              <a:buFontTx/>
              <a:buNone/>
              <a:defRPr sz="3200" b="0" i="0">
                <a:solidFill>
                  <a:srgbClr val="4C4C4C"/>
                </a:solidFill>
                <a:latin typeface="BentonSans Book"/>
                <a:cs typeface="BentonSans Book"/>
              </a:defRPr>
            </a:lvl1pPr>
          </a:lstStyle>
          <a:p>
            <a:pPr lvl="0"/>
            <a:r>
              <a:rPr lang="en-US"/>
              <a:t>Edit Master text styles</a:t>
            </a:r>
          </a:p>
        </p:txBody>
      </p:sp>
    </p:spTree>
    <p:extLst>
      <p:ext uri="{BB962C8B-B14F-4D97-AF65-F5344CB8AC3E}">
        <p14:creationId xmlns:p14="http://schemas.microsoft.com/office/powerpoint/2010/main" val="22592716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amp; Copy">
    <p:spTree>
      <p:nvGrpSpPr>
        <p:cNvPr id="1" name=""/>
        <p:cNvGrpSpPr/>
        <p:nvPr/>
      </p:nvGrpSpPr>
      <p:grpSpPr>
        <a:xfrm>
          <a:off x="0" y="0"/>
          <a:ext cx="0" cy="0"/>
          <a:chOff x="0" y="0"/>
          <a:chExt cx="0" cy="0"/>
        </a:xfrm>
      </p:grpSpPr>
      <p:sp>
        <p:nvSpPr>
          <p:cNvPr id="6" name="Content Placeholder 2"/>
          <p:cNvSpPr>
            <a:spLocks noGrp="1"/>
          </p:cNvSpPr>
          <p:nvPr>
            <p:ph idx="13"/>
          </p:nvPr>
        </p:nvSpPr>
        <p:spPr>
          <a:xfrm>
            <a:off x="4581127" y="1573127"/>
            <a:ext cx="4155842" cy="307777"/>
          </a:xfrm>
          <a:prstGeom prst="rect">
            <a:avLst/>
          </a:prstGeom>
        </p:spPr>
        <p:txBody>
          <a:bodyPr wrap="square" lIns="0" tIns="0" rIns="0" bIns="0">
            <a:spAutoFit/>
          </a:bodyPr>
          <a:lstStyle>
            <a:lvl1pPr marL="0" indent="0">
              <a:buSzPct val="100000"/>
              <a:buFont typeface="Arial"/>
              <a:buNone/>
              <a:defRPr sz="2000">
                <a:solidFill>
                  <a:schemeClr val="accent5"/>
                </a:solidFill>
                <a:latin typeface="Merriweather Light"/>
                <a:cs typeface="Merriweather Light"/>
              </a:defRPr>
            </a:lvl1pPr>
            <a:lvl2pPr marL="237808" indent="0">
              <a:buSzPct val="100000"/>
              <a:buFont typeface="Arial"/>
              <a:buNone/>
              <a:defRPr sz="1700">
                <a:solidFill>
                  <a:schemeClr val="accent5"/>
                </a:solidFill>
              </a:defRPr>
            </a:lvl2pPr>
            <a:lvl3pPr marL="484505" indent="0">
              <a:buSzPct val="100000"/>
              <a:buFont typeface="Arial"/>
              <a:buNone/>
              <a:defRPr sz="1500">
                <a:solidFill>
                  <a:schemeClr val="accent5"/>
                </a:solidFill>
              </a:defRPr>
            </a:lvl3pPr>
            <a:lvl4pPr marL="969011" indent="0">
              <a:buSzPct val="100000"/>
              <a:buFont typeface="Arial"/>
              <a:buNone/>
              <a:defRPr sz="1300">
                <a:solidFill>
                  <a:schemeClr val="accent5"/>
                </a:solidFill>
              </a:defRPr>
            </a:lvl4pPr>
            <a:lvl5pPr marL="1684655" indent="-240031">
              <a:buSzPct val="100000"/>
              <a:buFont typeface="+mj-lt"/>
              <a:buAutoNum type="arabicPeriod"/>
              <a:defRPr sz="1100">
                <a:solidFill>
                  <a:schemeClr val="accent5"/>
                </a:solidFill>
              </a:defRPr>
            </a:lvl5pPr>
          </a:lstStyle>
          <a:p>
            <a:pPr lvl="0"/>
            <a:r>
              <a:rPr lang="en-US"/>
              <a:t>Edit Master text styles</a:t>
            </a:r>
          </a:p>
        </p:txBody>
      </p:sp>
      <p:sp>
        <p:nvSpPr>
          <p:cNvPr id="4" name="Picture Placeholder 4"/>
          <p:cNvSpPr>
            <a:spLocks noGrp="1"/>
          </p:cNvSpPr>
          <p:nvPr>
            <p:ph type="pic" sz="quarter" idx="10"/>
          </p:nvPr>
        </p:nvSpPr>
        <p:spPr>
          <a:xfrm>
            <a:off x="440298" y="1557562"/>
            <a:ext cx="3762375" cy="4506611"/>
          </a:xfrm>
          <a:prstGeom prst="rect">
            <a:avLst/>
          </a:prstGeom>
          <a:ln w="6350" cmpd="sng">
            <a:solidFill>
              <a:srgbClr val="666666"/>
            </a:solidFill>
          </a:ln>
        </p:spPr>
        <p:txBody>
          <a:bodyPr lIns="64008" tIns="32004" rIns="64008" bIns="32004"/>
          <a:lstStyle>
            <a:lvl1pPr marL="0" indent="0">
              <a:buFontTx/>
              <a:buNone/>
              <a:defRPr sz="2000">
                <a:solidFill>
                  <a:srgbClr val="4C4C4C"/>
                </a:solidFill>
                <a:latin typeface="Merriweather Light"/>
                <a:cs typeface="Merriweather Light"/>
              </a:defRPr>
            </a:lvl1pPr>
          </a:lstStyle>
          <a:p>
            <a:pPr lvl="0"/>
            <a:r>
              <a:rPr lang="en-US" noProof="0"/>
              <a:t>Click icon to add picture</a:t>
            </a:r>
            <a:endParaRPr lang="en-US" noProof="0" dirty="0"/>
          </a:p>
        </p:txBody>
      </p:sp>
      <p:sp>
        <p:nvSpPr>
          <p:cNvPr id="7" name="Text Placeholder 5"/>
          <p:cNvSpPr>
            <a:spLocks noGrp="1"/>
          </p:cNvSpPr>
          <p:nvPr>
            <p:ph type="body" sz="quarter" idx="12"/>
          </p:nvPr>
        </p:nvSpPr>
        <p:spPr>
          <a:xfrm>
            <a:off x="443786" y="498916"/>
            <a:ext cx="8293183" cy="393954"/>
          </a:xfrm>
          <a:prstGeom prst="rect">
            <a:avLst/>
          </a:prstGeom>
        </p:spPr>
        <p:txBody>
          <a:bodyPr wrap="square" lIns="0" tIns="0" rIns="0" bIns="0">
            <a:spAutoFit/>
          </a:bodyPr>
          <a:lstStyle>
            <a:lvl1pPr marL="0" indent="0">
              <a:lnSpc>
                <a:spcPct val="80000"/>
              </a:lnSpc>
              <a:buFontTx/>
              <a:buNone/>
              <a:defRPr sz="3200" b="0" i="0">
                <a:solidFill>
                  <a:srgbClr val="4C4C4C"/>
                </a:solidFill>
                <a:latin typeface="BentonSans Book"/>
                <a:cs typeface="BentonSans Book"/>
              </a:defRPr>
            </a:lvl1pPr>
          </a:lstStyle>
          <a:p>
            <a:pPr lvl="0"/>
            <a:r>
              <a:rPr lang="en-US"/>
              <a:t>Edit Master text styles</a:t>
            </a:r>
          </a:p>
        </p:txBody>
      </p:sp>
    </p:spTree>
    <p:extLst>
      <p:ext uri="{BB962C8B-B14F-4D97-AF65-F5344CB8AC3E}">
        <p14:creationId xmlns:p14="http://schemas.microsoft.com/office/powerpoint/2010/main" val="102192910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4" name="Table Placeholder 3"/>
          <p:cNvSpPr>
            <a:spLocks noGrp="1"/>
          </p:cNvSpPr>
          <p:nvPr>
            <p:ph type="tbl" sz="quarter" idx="10"/>
          </p:nvPr>
        </p:nvSpPr>
        <p:spPr>
          <a:xfrm>
            <a:off x="440298" y="1577929"/>
            <a:ext cx="8296082" cy="4465805"/>
          </a:xfrm>
          <a:prstGeom prst="rect">
            <a:avLst/>
          </a:prstGeom>
        </p:spPr>
        <p:txBody>
          <a:bodyPr lIns="0" tIns="0" rIns="0" bIns="0"/>
          <a:lstStyle>
            <a:lvl1pPr marL="0" indent="0">
              <a:buSzPct val="120000"/>
              <a:buFontTx/>
              <a:buNone/>
              <a:defRPr sz="2000">
                <a:solidFill>
                  <a:schemeClr val="accent5"/>
                </a:solidFill>
                <a:latin typeface="Merriweather Light"/>
                <a:cs typeface="Merriweather Light"/>
              </a:defRPr>
            </a:lvl1pPr>
          </a:lstStyle>
          <a:p>
            <a:pPr lvl="0"/>
            <a:r>
              <a:rPr lang="en-US" noProof="0"/>
              <a:t>Click icon to add table</a:t>
            </a:r>
            <a:endParaRPr lang="en-US" noProof="0" dirty="0"/>
          </a:p>
        </p:txBody>
      </p:sp>
      <p:sp>
        <p:nvSpPr>
          <p:cNvPr id="5" name="Text Placeholder 5"/>
          <p:cNvSpPr>
            <a:spLocks noGrp="1"/>
          </p:cNvSpPr>
          <p:nvPr>
            <p:ph type="body" sz="quarter" idx="12"/>
          </p:nvPr>
        </p:nvSpPr>
        <p:spPr>
          <a:xfrm>
            <a:off x="443786" y="498916"/>
            <a:ext cx="8293183" cy="393954"/>
          </a:xfrm>
          <a:prstGeom prst="rect">
            <a:avLst/>
          </a:prstGeom>
        </p:spPr>
        <p:txBody>
          <a:bodyPr wrap="square" lIns="0" tIns="0" rIns="0" bIns="0">
            <a:spAutoFit/>
          </a:bodyPr>
          <a:lstStyle>
            <a:lvl1pPr marL="0" indent="0">
              <a:lnSpc>
                <a:spcPct val="80000"/>
              </a:lnSpc>
              <a:buFontTx/>
              <a:buNone/>
              <a:defRPr sz="3200" b="0" i="0">
                <a:solidFill>
                  <a:srgbClr val="4C4C4C"/>
                </a:solidFill>
                <a:latin typeface="BentonSans Book"/>
                <a:cs typeface="BentonSans Book"/>
              </a:defRPr>
            </a:lvl1pPr>
          </a:lstStyle>
          <a:p>
            <a:pPr lvl="0"/>
            <a:r>
              <a:rPr lang="en-US"/>
              <a:t>Edit Master text styles</a:t>
            </a:r>
          </a:p>
        </p:txBody>
      </p:sp>
    </p:spTree>
    <p:extLst>
      <p:ext uri="{BB962C8B-B14F-4D97-AF65-F5344CB8AC3E}">
        <p14:creationId xmlns:p14="http://schemas.microsoft.com/office/powerpoint/2010/main" val="18321366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ullPageImage_NoColorBar">
    <p:spTree>
      <p:nvGrpSpPr>
        <p:cNvPr id="1" name=""/>
        <p:cNvGrpSpPr/>
        <p:nvPr/>
      </p:nvGrpSpPr>
      <p:grpSpPr>
        <a:xfrm>
          <a:off x="0" y="0"/>
          <a:ext cx="0" cy="0"/>
          <a:chOff x="0" y="0"/>
          <a:chExt cx="0" cy="0"/>
        </a:xfrm>
      </p:grpSpPr>
      <p:sp>
        <p:nvSpPr>
          <p:cNvPr id="11" name="Picture Placeholder 2"/>
          <p:cNvSpPr>
            <a:spLocks noGrp="1"/>
          </p:cNvSpPr>
          <p:nvPr>
            <p:ph type="pic" sz="quarter" idx="10"/>
          </p:nvPr>
        </p:nvSpPr>
        <p:spPr>
          <a:xfrm>
            <a:off x="0" y="0"/>
            <a:ext cx="9144000" cy="6858000"/>
          </a:xfrm>
          <a:prstGeom prst="rect">
            <a:avLst/>
          </a:prstGeom>
          <a:solidFill>
            <a:schemeClr val="bg1"/>
          </a:solidFill>
          <a:ln w="6350" cmpd="sng">
            <a:solidFill>
              <a:srgbClr val="666666"/>
            </a:solidFill>
          </a:ln>
        </p:spPr>
        <p:txBody>
          <a:bodyPr lIns="64008" tIns="32004" rIns="64008" bIns="32004"/>
          <a:lstStyle>
            <a:lvl1pPr marL="0" indent="0">
              <a:buFontTx/>
              <a:buNone/>
              <a:defRPr sz="2000">
                <a:solidFill>
                  <a:schemeClr val="accent5"/>
                </a:solidFill>
                <a:latin typeface="Merriweather Light"/>
                <a:cs typeface="Merriweather Light"/>
              </a:defRPr>
            </a:lvl1pPr>
          </a:lstStyle>
          <a:p>
            <a:pPr lvl="0"/>
            <a:r>
              <a:rPr lang="en-US" noProof="0"/>
              <a:t>Click icon to add picture</a:t>
            </a:r>
            <a:endParaRPr lang="en-US" noProof="0" dirty="0"/>
          </a:p>
        </p:txBody>
      </p:sp>
    </p:spTree>
    <p:extLst>
      <p:ext uri="{BB962C8B-B14F-4D97-AF65-F5344CB8AC3E}">
        <p14:creationId xmlns:p14="http://schemas.microsoft.com/office/powerpoint/2010/main" val="13619033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Freeform 7"/>
          <p:cNvSpPr/>
          <p:nvPr/>
        </p:nvSpPr>
        <p:spPr>
          <a:xfrm>
            <a:off x="-2380" y="-925"/>
            <a:ext cx="9146380"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Triangle 6"/>
          <p:cNvSpPr/>
          <p:nvPr/>
        </p:nvSpPr>
        <p:spPr>
          <a:xfrm>
            <a:off x="0" y="2647950"/>
            <a:ext cx="3571875" cy="4210050"/>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19140000">
            <a:off x="819399" y="1726737"/>
            <a:ext cx="5650992" cy="1207509"/>
          </a:xfrm>
        </p:spPr>
        <p:txBody>
          <a:bodyPr bIns="9144" anchor="b"/>
          <a:lstStyle>
            <a:lvl1pPr algn="l">
              <a:defRPr kumimoji="0" lang="en-US" sz="3200" b="0" i="0" u="none" strike="noStrike" kern="1200" cap="all" spc="0" normalizeH="0" baseline="0" noProof="0" dirty="0" smtClean="0">
                <a:ln>
                  <a:noFill/>
                </a:ln>
                <a:solidFill>
                  <a:schemeClr val="tx1"/>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t>Click to edit Master title style</a:t>
            </a:r>
            <a:endParaRPr lang="en-US" dirty="0"/>
          </a:p>
        </p:txBody>
      </p:sp>
      <p:sp>
        <p:nvSpPr>
          <p:cNvPr id="3" name="Text Placeholder 2"/>
          <p:cNvSpPr>
            <a:spLocks noGrp="1"/>
          </p:cNvSpPr>
          <p:nvPr>
            <p:ph type="body" idx="1"/>
          </p:nvPr>
        </p:nvSpPr>
        <p:spPr>
          <a:xfrm rot="19140000">
            <a:off x="1216152" y="2468304"/>
            <a:ext cx="6510528" cy="329184"/>
          </a:xfrm>
        </p:spPr>
        <p:txBody>
          <a:bodyPr anchor="t">
            <a:normAutofit/>
          </a:bodyPr>
          <a:lstStyle>
            <a:lvl1pPr marL="0" indent="0">
              <a:buNone/>
              <a:defRPr kumimoji="0" lang="en-US" sz="1400" b="0" i="0" u="none" strike="noStrike" kern="1200" cap="all" spc="400" normalizeH="0" baseline="0" noProof="0" dirty="0" smtClean="0">
                <a:ln>
                  <a:noFill/>
                </a:ln>
                <a:solidFill>
                  <a:schemeClr val="tx1"/>
                </a:solidFill>
                <a:effectLst/>
                <a:uLnTx/>
                <a:uFillTx/>
                <a:latin typeface="+mn-lt"/>
                <a:ea typeface="+mj-ea"/>
                <a:cs typeface="Tunga" pitchFamily="2"/>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en-US"/>
              <a:t>Click to edit Master text styles</a:t>
            </a:r>
          </a:p>
        </p:txBody>
      </p:sp>
      <p:sp>
        <p:nvSpPr>
          <p:cNvPr id="4" name="Date Placeholder 3"/>
          <p:cNvSpPr>
            <a:spLocks noGrp="1"/>
          </p:cNvSpPr>
          <p:nvPr>
            <p:ph type="dt" sz="half" idx="10"/>
          </p:nvPr>
        </p:nvSpPr>
        <p:spPr/>
        <p:txBody>
          <a:bodyPr/>
          <a:lstStyle/>
          <a:p>
            <a:fld id="{DC22B458-823B-4C37-AFDA-949D265625F1}" type="datetimeFigureOut">
              <a:rPr lang="en-US" smtClean="0"/>
              <a:t>8/3/19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D537E5-A045-4973-B2EF-3557433F8280}" type="slidenum">
              <a:rPr lang="en-US" smtClean="0"/>
              <a:t>‹#›</a:t>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Full Page Image w Color Bar">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1"/>
            <a:ext cx="9144000" cy="6858002"/>
          </a:xfrm>
          <a:prstGeom prst="rect">
            <a:avLst/>
          </a:prstGeom>
          <a:ln w="6350" cmpd="sng">
            <a:solidFill>
              <a:schemeClr val="tx1"/>
            </a:solidFill>
          </a:ln>
        </p:spPr>
        <p:txBody>
          <a:bodyPr lIns="64008" tIns="32004" rIns="64008" bIns="32004"/>
          <a:lstStyle>
            <a:lvl1pPr marL="0" indent="0">
              <a:buFontTx/>
              <a:buNone/>
              <a:defRPr sz="2000">
                <a:solidFill>
                  <a:schemeClr val="accent5"/>
                </a:solidFill>
                <a:latin typeface="Merriweather Light"/>
                <a:cs typeface="Merriweather Light"/>
              </a:defRPr>
            </a:lvl1pPr>
          </a:lstStyle>
          <a:p>
            <a:pPr lvl="0"/>
            <a:r>
              <a:rPr lang="en-US" noProof="0"/>
              <a:t>Click icon to add picture</a:t>
            </a:r>
            <a:endParaRPr lang="en-US" noProof="0" dirty="0"/>
          </a:p>
        </p:txBody>
      </p:sp>
    </p:spTree>
    <p:extLst>
      <p:ext uri="{BB962C8B-B14F-4D97-AF65-F5344CB8AC3E}">
        <p14:creationId xmlns:p14="http://schemas.microsoft.com/office/powerpoint/2010/main" val="236334141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529712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Final Slide">
    <p:spTree>
      <p:nvGrpSpPr>
        <p:cNvPr id="1" name=""/>
        <p:cNvGrpSpPr/>
        <p:nvPr/>
      </p:nvGrpSpPr>
      <p:grpSpPr>
        <a:xfrm>
          <a:off x="0" y="0"/>
          <a:ext cx="0" cy="0"/>
          <a:chOff x="0" y="0"/>
          <a:chExt cx="0" cy="0"/>
        </a:xfrm>
      </p:grpSpPr>
      <p:sp>
        <p:nvSpPr>
          <p:cNvPr id="2" name="Rectangle 1"/>
          <p:cNvSpPr/>
          <p:nvPr/>
        </p:nvSpPr>
        <p:spPr>
          <a:xfrm>
            <a:off x="0" y="0"/>
            <a:ext cx="9144000" cy="6985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64008" tIns="32004" rIns="64008" bIns="32004" anchor="ctr"/>
          <a:lstStyle/>
          <a:p>
            <a:pPr algn="ctr" defTabSz="914355">
              <a:defRPr/>
            </a:pPr>
            <a:endParaRPr lang="en-US" dirty="0">
              <a:solidFill>
                <a:prstClr val="white"/>
              </a:solidFill>
              <a:latin typeface="BentonSans Book"/>
            </a:endParaRPr>
          </a:p>
        </p:txBody>
      </p:sp>
      <p:pic>
        <p:nvPicPr>
          <p:cNvPr id="3" name="Picture 6" descr="tableau_rgb.eps"/>
          <p:cNvPicPr>
            <a:picLocks noChangeAspect="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1841500" y="2672292"/>
            <a:ext cx="5461000" cy="15134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22620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22960" y="1097280"/>
            <a:ext cx="3200400"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00016" y="1097280"/>
            <a:ext cx="3200400"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C22B458-823B-4C37-AFDA-949D265625F1}" type="datetimeFigureOut">
              <a:rPr lang="en-US" smtClean="0"/>
              <a:t>8/3/19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D537E5-A045-4973-B2EF-3557433F8280}" type="slidenum">
              <a:rPr lang="en-US" smtClean="0"/>
              <a:t>‹#›</a:t>
            </a:fld>
            <a:endParaRPr lang="en-US"/>
          </a:p>
        </p:txBody>
      </p:sp>
      <p:sp>
        <p:nvSpPr>
          <p:cNvPr id="8" name="Title 7"/>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822960" y="1097280"/>
            <a:ext cx="3200400"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en-US"/>
              <a:t>Click to edit Master text styles</a:t>
            </a:r>
          </a:p>
        </p:txBody>
      </p:sp>
      <p:sp>
        <p:nvSpPr>
          <p:cNvPr id="4" name="Content Placeholder 3"/>
          <p:cNvSpPr>
            <a:spLocks noGrp="1"/>
          </p:cNvSpPr>
          <p:nvPr>
            <p:ph sz="half" idx="2"/>
          </p:nvPr>
        </p:nvSpPr>
        <p:spPr>
          <a:xfrm>
            <a:off x="819150" y="1701848"/>
            <a:ext cx="3200400"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00016" y="1097280"/>
            <a:ext cx="3200400"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en-US"/>
              <a:t>Click to edit Master text styles</a:t>
            </a:r>
          </a:p>
        </p:txBody>
      </p:sp>
      <p:sp>
        <p:nvSpPr>
          <p:cNvPr id="6" name="Content Placeholder 5"/>
          <p:cNvSpPr>
            <a:spLocks noGrp="1"/>
          </p:cNvSpPr>
          <p:nvPr>
            <p:ph sz="quarter" idx="4"/>
          </p:nvPr>
        </p:nvSpPr>
        <p:spPr>
          <a:xfrm>
            <a:off x="4700016" y="1701848"/>
            <a:ext cx="3200400"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C22B458-823B-4C37-AFDA-949D265625F1}" type="datetimeFigureOut">
              <a:rPr lang="en-US" smtClean="0"/>
              <a:t>8/3/19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1D537E5-A045-4973-B2EF-3557433F8280}"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C22B458-823B-4C37-AFDA-949D265625F1}" type="datetimeFigureOut">
              <a:rPr lang="en-US" smtClean="0"/>
              <a:t>8/3/19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1D537E5-A045-4973-B2EF-3557433F8280}"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22B458-823B-4C37-AFDA-949D265625F1}" type="datetimeFigureOut">
              <a:rPr lang="en-US" smtClean="0"/>
              <a:t>8/3/19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1D537E5-A045-4973-B2EF-3557433F828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Right Triangle 16"/>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Triangle 17"/>
          <p:cNvSpPr/>
          <p:nvPr/>
        </p:nvSpPr>
        <p:spPr>
          <a:xfrm rot="5400000">
            <a:off x="433389" y="-433387"/>
            <a:ext cx="6858000" cy="7724778"/>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n-lt"/>
              <a:ea typeface="+mn-ea"/>
              <a:cs typeface="+mn-cs"/>
            </a:endParaRPr>
          </a:p>
        </p:txBody>
      </p:sp>
      <p:sp>
        <p:nvSpPr>
          <p:cNvPr id="2" name="Title 1"/>
          <p:cNvSpPr>
            <a:spLocks noGrp="1"/>
          </p:cNvSpPr>
          <p:nvPr>
            <p:ph type="title"/>
          </p:nvPr>
        </p:nvSpPr>
        <p:spPr>
          <a:xfrm rot="19140000">
            <a:off x="784930" y="1576103"/>
            <a:ext cx="5212080" cy="1089427"/>
          </a:xfrm>
        </p:spPr>
        <p:txBody>
          <a:bodyPr bIns="0" anchor="b"/>
          <a:lstStyle>
            <a:lvl1pPr algn="l">
              <a:defRPr kumimoji="0" lang="en-US" sz="2800" b="0" i="0" u="none" strike="noStrike" kern="1200" cap="all" spc="0" normalizeH="0" baseline="0" noProof="0" dirty="0" smtClean="0">
                <a:ln>
                  <a:noFill/>
                </a:ln>
                <a:solidFill>
                  <a:srgbClr val="FFFFFF"/>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t>Click to edit Master title style</a:t>
            </a:r>
            <a:endParaRPr lang="en-US" dirty="0"/>
          </a:p>
        </p:txBody>
      </p:sp>
      <p:sp>
        <p:nvSpPr>
          <p:cNvPr id="3" name="Content Placeholder 2"/>
          <p:cNvSpPr>
            <a:spLocks noGrp="1"/>
          </p:cNvSpPr>
          <p:nvPr>
            <p:ph idx="1"/>
          </p:nvPr>
        </p:nvSpPr>
        <p:spPr>
          <a:xfrm>
            <a:off x="4749552" y="2618912"/>
            <a:ext cx="3807779" cy="33246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rot="19140000">
            <a:off x="1297954" y="2253385"/>
            <a:ext cx="5794760" cy="623314"/>
          </a:xfrm>
        </p:spPr>
        <p:txBody>
          <a:bodyPr>
            <a:normAutofit/>
          </a:bodyPr>
          <a:lstStyle>
            <a:lvl1pPr marL="0" indent="0">
              <a:buNone/>
              <a:defRPr lang="en-US" sz="1400" b="1" kern="1200" dirty="0" smtClean="0">
                <a:solidFill>
                  <a:srgbClr val="FFFFFF"/>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300"/>
              </a:spcBef>
              <a:spcAft>
                <a:spcPts val="0"/>
              </a:spcAft>
              <a:buClr>
                <a:schemeClr val="accent1"/>
              </a:buClr>
              <a:buSzPct val="100000"/>
              <a:buFont typeface="Arial" pitchFamily="34" charset="0"/>
              <a:buNone/>
              <a:tabLst/>
              <a:defRPr/>
            </a:pPr>
            <a:r>
              <a:rPr lang="en-US"/>
              <a:t>Click to edit Master text styles</a:t>
            </a:r>
          </a:p>
        </p:txBody>
      </p:sp>
      <p:sp>
        <p:nvSpPr>
          <p:cNvPr id="5" name="Date Placeholder 4"/>
          <p:cNvSpPr>
            <a:spLocks noGrp="1"/>
          </p:cNvSpPr>
          <p:nvPr>
            <p:ph type="dt" sz="half" idx="10"/>
          </p:nvPr>
        </p:nvSpPr>
        <p:spPr/>
        <p:txBody>
          <a:bodyPr/>
          <a:lstStyle/>
          <a:p>
            <a:fld id="{DC22B458-823B-4C37-AFDA-949D265625F1}" type="datetimeFigureOut">
              <a:rPr lang="en-US" smtClean="0"/>
              <a:t>8/3/19</a:t>
            </a:fld>
            <a:endParaRPr lang="en-US"/>
          </a:p>
        </p:txBody>
      </p:sp>
      <p:sp>
        <p:nvSpPr>
          <p:cNvPr id="6" name="Footer Placeholder 5"/>
          <p:cNvSpPr>
            <a:spLocks noGrp="1"/>
          </p:cNvSpPr>
          <p:nvPr>
            <p:ph type="ftr" sz="quarter" idx="11"/>
          </p:nvPr>
        </p:nvSpPr>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ln>
            <a:solidFill>
              <a:schemeClr val="tx2"/>
            </a:solidFill>
          </a:ln>
        </p:spPr>
        <p:txBody>
          <a:bodyPr/>
          <a:lstStyle>
            <a:lvl1pPr>
              <a:defRPr>
                <a:solidFill>
                  <a:schemeClr val="tx2"/>
                </a:solidFill>
              </a:defRPr>
            </a:lvl1pPr>
          </a:lstStyle>
          <a:p>
            <a:fld id="{41D537E5-A045-4973-B2EF-3557433F8280}"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2028825" y="0"/>
            <a:ext cx="7115175" cy="6858000"/>
          </a:xfrm>
          <a:custGeom>
            <a:avLst/>
            <a:gdLst>
              <a:gd name="connsiteX0" fmla="*/ 0 w 7104888"/>
              <a:gd name="connsiteY0" fmla="*/ 0 h 6858000"/>
              <a:gd name="connsiteX1" fmla="*/ 7104888 w 7104888"/>
              <a:gd name="connsiteY1" fmla="*/ 0 h 6858000"/>
              <a:gd name="connsiteX2" fmla="*/ 7104888 w 7104888"/>
              <a:gd name="connsiteY2" fmla="*/ 6858000 h 6858000"/>
              <a:gd name="connsiteX3" fmla="*/ 0 w 7104888"/>
              <a:gd name="connsiteY3" fmla="*/ 6858000 h 6858000"/>
              <a:gd name="connsiteX4" fmla="*/ 0 w 7104888"/>
              <a:gd name="connsiteY4" fmla="*/ 0 h 6858000"/>
              <a:gd name="connsiteX0" fmla="*/ 0 w 7104888"/>
              <a:gd name="connsiteY0" fmla="*/ 0 h 6858000"/>
              <a:gd name="connsiteX1" fmla="*/ 5695188 w 7104888"/>
              <a:gd name="connsiteY1" fmla="*/ 0 h 6858000"/>
              <a:gd name="connsiteX2" fmla="*/ 7104888 w 7104888"/>
              <a:gd name="connsiteY2" fmla="*/ 0 h 6858000"/>
              <a:gd name="connsiteX3" fmla="*/ 7104888 w 7104888"/>
              <a:gd name="connsiteY3" fmla="*/ 6858000 h 6858000"/>
              <a:gd name="connsiteX4" fmla="*/ 0 w 7104888"/>
              <a:gd name="connsiteY4" fmla="*/ 6858000 h 6858000"/>
              <a:gd name="connsiteX5" fmla="*/ 0 w 7104888"/>
              <a:gd name="connsiteY5"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0287 w 7115175"/>
              <a:gd name="connsiteY4" fmla="*/ 6858000 h 6858000"/>
              <a:gd name="connsiteX5" fmla="*/ 0 w 7115175"/>
              <a:gd name="connsiteY5" fmla="*/ 5048250 h 6858000"/>
              <a:gd name="connsiteX6" fmla="*/ 10287 w 7115175"/>
              <a:gd name="connsiteY6"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10287 w 7115175"/>
              <a:gd name="connsiteY5" fmla="*/ 6858000 h 6858000"/>
              <a:gd name="connsiteX6" fmla="*/ 0 w 7115175"/>
              <a:gd name="connsiteY6" fmla="*/ 5048250 h 6858000"/>
              <a:gd name="connsiteX7" fmla="*/ 10287 w 7115175"/>
              <a:gd name="connsiteY7"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 name="connsiteX6" fmla="*/ 10287 w 7115175"/>
              <a:gd name="connsiteY6" fmla="*/ 0 h 6858000"/>
              <a:gd name="connsiteX0" fmla="*/ 0 w 7115175"/>
              <a:gd name="connsiteY0" fmla="*/ 504825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5175" h="6858000">
                <a:moveTo>
                  <a:pt x="0" y="5048250"/>
                </a:moveTo>
                <a:lnTo>
                  <a:pt x="5705475" y="0"/>
                </a:lnTo>
                <a:lnTo>
                  <a:pt x="7115175" y="0"/>
                </a:lnTo>
                <a:lnTo>
                  <a:pt x="7115175" y="6858000"/>
                </a:lnTo>
                <a:lnTo>
                  <a:pt x="1533526" y="6848475"/>
                </a:lnTo>
                <a:lnTo>
                  <a:pt x="0" y="5048250"/>
                </a:lnTo>
                <a:close/>
              </a:path>
            </a:pathLst>
          </a:custGeom>
          <a:solidFill>
            <a:schemeClr val="accent3">
              <a:alpha val="80000"/>
            </a:schemeClr>
          </a:solidFill>
        </p:spPr>
        <p:txBody>
          <a:bodyPr rIns="182880" anchor="ctr"/>
          <a:lstStyle>
            <a:lvl1pPr algn="r">
              <a:defRPr/>
            </a:lvl1pPr>
          </a:lstStyle>
          <a:p>
            <a:r>
              <a:rPr lang="en-US"/>
              <a:t>Click icon to add picture</a:t>
            </a:r>
            <a:endParaRPr lang="en-US" dirty="0"/>
          </a:p>
        </p:txBody>
      </p:sp>
      <p:sp>
        <p:nvSpPr>
          <p:cNvPr id="9" name="Right Triangle 8"/>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0" y="5048250"/>
            <a:ext cx="3571875" cy="1809750"/>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1809750 h 1809750"/>
              <a:gd name="connsiteX1" fmla="*/ 1895475 w 3571875"/>
              <a:gd name="connsiteY1" fmla="*/ 0 h 1809750"/>
              <a:gd name="connsiteX2" fmla="*/ 3571875 w 3571875"/>
              <a:gd name="connsiteY2" fmla="*/ 1809750 h 1809750"/>
              <a:gd name="connsiteX3" fmla="*/ 0 w 3571875"/>
              <a:gd name="connsiteY3" fmla="*/ 1809750 h 1809750"/>
              <a:gd name="connsiteX0" fmla="*/ 0 w 3571875"/>
              <a:gd name="connsiteY0" fmla="*/ 1809750 h 1809750"/>
              <a:gd name="connsiteX1" fmla="*/ 2038350 w 3571875"/>
              <a:gd name="connsiteY1" fmla="*/ 0 h 1809750"/>
              <a:gd name="connsiteX2" fmla="*/ 3571875 w 3571875"/>
              <a:gd name="connsiteY2" fmla="*/ 1809750 h 1809750"/>
              <a:gd name="connsiteX3" fmla="*/ 0 w 3571875"/>
              <a:gd name="connsiteY3" fmla="*/ 1809750 h 1809750"/>
            </a:gdLst>
            <a:ahLst/>
            <a:cxnLst>
              <a:cxn ang="0">
                <a:pos x="connsiteX0" y="connsiteY0"/>
              </a:cxn>
              <a:cxn ang="0">
                <a:pos x="connsiteX1" y="connsiteY1"/>
              </a:cxn>
              <a:cxn ang="0">
                <a:pos x="connsiteX2" y="connsiteY2"/>
              </a:cxn>
              <a:cxn ang="0">
                <a:pos x="connsiteX3" y="connsiteY3"/>
              </a:cxn>
            </a:cxnLst>
            <a:rect l="l" t="t" r="r" b="b"/>
            <a:pathLst>
              <a:path w="3571875" h="1809750">
                <a:moveTo>
                  <a:pt x="0" y="1809750"/>
                </a:moveTo>
                <a:lnTo>
                  <a:pt x="2038350" y="0"/>
                </a:lnTo>
                <a:lnTo>
                  <a:pt x="3571875" y="1809750"/>
                </a:lnTo>
                <a:lnTo>
                  <a:pt x="0" y="1809750"/>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19140000">
            <a:off x="671197" y="1717501"/>
            <a:ext cx="5486400" cy="867444"/>
          </a:xfrm>
        </p:spPr>
        <p:txBody>
          <a:bodyPr anchor="b"/>
          <a:lstStyle>
            <a:lvl1pPr algn="l">
              <a:defRPr sz="2800" b="0">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rot="19140000">
            <a:off x="1143479" y="2180529"/>
            <a:ext cx="6096545" cy="740664"/>
          </a:xfrm>
        </p:spPr>
        <p:txBody>
          <a:bodyPr/>
          <a:lstStyle>
            <a:lvl1pPr marL="0" indent="0">
              <a:buNone/>
              <a:defRPr sz="14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C22B458-823B-4C37-AFDA-949D265625F1}" type="datetimeFigureOut">
              <a:rPr lang="en-US" smtClean="0"/>
              <a:t>8/3/19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D537E5-A045-4973-B2EF-3557433F8280}"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theme" Target="../theme/theme2.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20" Type="http://schemas.openxmlformats.org/officeDocument/2006/relationships/image" Target="../media/image7.emf"/><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19" Type="http://schemas.openxmlformats.org/officeDocument/2006/relationships/image" Target="../media/image6.png"/><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Freeform 6"/>
          <p:cNvSpPr/>
          <p:nvPr/>
        </p:nvSpPr>
        <p:spPr>
          <a:xfrm>
            <a:off x="-2382" y="5050633"/>
            <a:ext cx="3574257" cy="1807368"/>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4210050 h 4210050"/>
              <a:gd name="connsiteX1" fmla="*/ 0 w 3571875"/>
              <a:gd name="connsiteY1" fmla="*/ 0 h 4210050"/>
              <a:gd name="connsiteX2" fmla="*/ 2028825 w 3571875"/>
              <a:gd name="connsiteY2" fmla="*/ 23883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050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812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76450 w 3571875"/>
              <a:gd name="connsiteY2" fmla="*/ 22740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245519 w 3571875"/>
              <a:gd name="connsiteY2" fmla="*/ 2405063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38350 w 3571875"/>
              <a:gd name="connsiteY2" fmla="*/ 2405063 h 4210050"/>
              <a:gd name="connsiteX3" fmla="*/ 3571875 w 3571875"/>
              <a:gd name="connsiteY3" fmla="*/ 4210050 h 4210050"/>
              <a:gd name="connsiteX4" fmla="*/ 0 w 3571875"/>
              <a:gd name="connsiteY4" fmla="*/ 4210050 h 4210050"/>
              <a:gd name="connsiteX0" fmla="*/ 0 w 3571875"/>
              <a:gd name="connsiteY0" fmla="*/ 2433637 h 2433637"/>
              <a:gd name="connsiteX1" fmla="*/ 257175 w 3571875"/>
              <a:gd name="connsiteY1" fmla="*/ 0 h 2433637"/>
              <a:gd name="connsiteX2" fmla="*/ 2038350 w 3571875"/>
              <a:gd name="connsiteY2" fmla="*/ 628650 h 2433637"/>
              <a:gd name="connsiteX3" fmla="*/ 3571875 w 3571875"/>
              <a:gd name="connsiteY3" fmla="*/ 2433637 h 2433637"/>
              <a:gd name="connsiteX4" fmla="*/ 0 w 3571875"/>
              <a:gd name="connsiteY4" fmla="*/ 2433637 h 2433637"/>
              <a:gd name="connsiteX0" fmla="*/ 2382 w 3574257"/>
              <a:gd name="connsiteY0" fmla="*/ 1807368 h 1807368"/>
              <a:gd name="connsiteX1" fmla="*/ 0 w 3574257"/>
              <a:gd name="connsiteY1" fmla="*/ 0 h 1807368"/>
              <a:gd name="connsiteX2" fmla="*/ 2040732 w 3574257"/>
              <a:gd name="connsiteY2" fmla="*/ 2381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24051 w 3574257"/>
              <a:gd name="connsiteY2" fmla="*/ 307181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40682 w 3574257"/>
              <a:gd name="connsiteY2" fmla="*/ 450057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57351 w 3574257"/>
              <a:gd name="connsiteY2" fmla="*/ 2309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0732 w 3574257"/>
              <a:gd name="connsiteY2" fmla="*/ 23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774032 w 3574257"/>
              <a:gd name="connsiteY2" fmla="*/ 161925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69294 w 3574257"/>
              <a:gd name="connsiteY2" fmla="*/ 2143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819275 w 3574257"/>
              <a:gd name="connsiteY2" fmla="*/ 200026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5494 w 3574257"/>
              <a:gd name="connsiteY2" fmla="*/ 1 h 1807368"/>
              <a:gd name="connsiteX3" fmla="*/ 3574257 w 3574257"/>
              <a:gd name="connsiteY3" fmla="*/ 1807368 h 1807368"/>
              <a:gd name="connsiteX4" fmla="*/ 2382 w 3574257"/>
              <a:gd name="connsiteY4" fmla="*/ 1807368 h 180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4257" h="1807368">
                <a:moveTo>
                  <a:pt x="2382" y="1807368"/>
                </a:moveTo>
                <a:lnTo>
                  <a:pt x="0" y="0"/>
                </a:lnTo>
                <a:lnTo>
                  <a:pt x="2045494" y="1"/>
                </a:lnTo>
                <a:lnTo>
                  <a:pt x="3574257" y="1807368"/>
                </a:lnTo>
                <a:lnTo>
                  <a:pt x="2382" y="180736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2380" y="5051292"/>
            <a:ext cx="9146380" cy="1806709"/>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 name="connsiteX0" fmla="*/ 0 w 3352800"/>
              <a:gd name="connsiteY0" fmla="*/ 2002631 h 2002631"/>
              <a:gd name="connsiteX1" fmla="*/ 754045 w 3352800"/>
              <a:gd name="connsiteY1" fmla="*/ 146832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26618 h 526618"/>
              <a:gd name="connsiteX1" fmla="*/ 980611 w 3352800"/>
              <a:gd name="connsiteY1" fmla="*/ 9368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6888 h 526888"/>
              <a:gd name="connsiteX1" fmla="*/ 744735 w 3352800"/>
              <a:gd name="connsiteY1" fmla="*/ 0 h 526888"/>
              <a:gd name="connsiteX2" fmla="*/ 3352800 w 3352800"/>
              <a:gd name="connsiteY2" fmla="*/ 270 h 526888"/>
              <a:gd name="connsiteX3" fmla="*/ 3352800 w 3352800"/>
              <a:gd name="connsiteY3" fmla="*/ 526888 h 526888"/>
              <a:gd name="connsiteX4" fmla="*/ 0 w 3352800"/>
              <a:gd name="connsiteY4" fmla="*/ 526888 h 526888"/>
              <a:gd name="connsiteX0" fmla="*/ 0 w 3352800"/>
              <a:gd name="connsiteY0" fmla="*/ 526618 h 526618"/>
              <a:gd name="connsiteX1" fmla="*/ 811948 w 3352800"/>
              <a:gd name="connsiteY1" fmla="*/ 6092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7584 h 527584"/>
              <a:gd name="connsiteX1" fmla="*/ 751718 w 3352800"/>
              <a:gd name="connsiteY1" fmla="*/ 0 h 527584"/>
              <a:gd name="connsiteX2" fmla="*/ 3352800 w 3352800"/>
              <a:gd name="connsiteY2" fmla="*/ 966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241069 w 3352800"/>
              <a:gd name="connsiteY2" fmla="*/ 94144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 name="connsiteX0" fmla="*/ 0 w 3352800"/>
              <a:gd name="connsiteY0" fmla="*/ 527313 h 527313"/>
              <a:gd name="connsiteX1" fmla="*/ 900984 w 3352800"/>
              <a:gd name="connsiteY1" fmla="*/ 97774 h 527313"/>
              <a:gd name="connsiteX2" fmla="*/ 3352800 w 3352800"/>
              <a:gd name="connsiteY2" fmla="*/ 0 h 527313"/>
              <a:gd name="connsiteX3" fmla="*/ 3352800 w 3352800"/>
              <a:gd name="connsiteY3" fmla="*/ 527313 h 527313"/>
              <a:gd name="connsiteX4" fmla="*/ 0 w 3352800"/>
              <a:gd name="connsiteY4" fmla="*/ 527313 h 527313"/>
              <a:gd name="connsiteX0" fmla="*/ 0 w 3352800"/>
              <a:gd name="connsiteY0" fmla="*/ 527584 h 527584"/>
              <a:gd name="connsiteX1" fmla="*/ 748227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527584">
                <a:moveTo>
                  <a:pt x="0" y="527584"/>
                </a:moveTo>
                <a:lnTo>
                  <a:pt x="748227" y="0"/>
                </a:lnTo>
                <a:lnTo>
                  <a:pt x="3352800" y="271"/>
                </a:lnTo>
                <a:lnTo>
                  <a:pt x="3352800" y="527584"/>
                </a:lnTo>
                <a:lnTo>
                  <a:pt x="0" y="527584"/>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22960" y="365760"/>
            <a:ext cx="7520940" cy="54864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822960" y="1100628"/>
            <a:ext cx="7520940" cy="357984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9140000">
            <a:off x="201168" y="5870448"/>
            <a:ext cx="2176272" cy="201168"/>
          </a:xfrm>
          <a:prstGeom prst="rect">
            <a:avLst/>
          </a:prstGeom>
        </p:spPr>
        <p:txBody>
          <a:bodyPr vert="horz" lIns="91440" tIns="45720" rIns="91440" bIns="45720" rtlCol="0" anchor="ctr"/>
          <a:lstStyle>
            <a:lvl1pPr algn="l">
              <a:defRPr sz="1200">
                <a:solidFill>
                  <a:srgbClr val="FFFFFF"/>
                </a:solidFill>
              </a:defRPr>
            </a:lvl1pPr>
          </a:lstStyle>
          <a:p>
            <a:fld id="{DC22B458-823B-4C37-AFDA-949D265625F1}" type="datetimeFigureOut">
              <a:rPr lang="en-US" smtClean="0"/>
              <a:t>8/3/19</a:t>
            </a:fld>
            <a:endParaRPr lang="en-US"/>
          </a:p>
        </p:txBody>
      </p:sp>
      <p:sp>
        <p:nvSpPr>
          <p:cNvPr id="5" name="Footer Placeholder 4"/>
          <p:cNvSpPr>
            <a:spLocks noGrp="1"/>
          </p:cNvSpPr>
          <p:nvPr>
            <p:ph type="ftr" sz="quarter" idx="3"/>
          </p:nvPr>
        </p:nvSpPr>
        <p:spPr>
          <a:xfrm>
            <a:off x="3517514" y="6285122"/>
            <a:ext cx="4724400" cy="274320"/>
          </a:xfrm>
          <a:prstGeom prst="rect">
            <a:avLst/>
          </a:prstGeom>
        </p:spPr>
        <p:txBody>
          <a:bodyPr vert="horz" lIns="91440" tIns="45720" rIns="91440" bIns="45720" rtlCol="0" anchor="ctr"/>
          <a:lstStyle>
            <a:lvl1pPr algn="r">
              <a:defRPr sz="1000" cap="all" spc="200" baseline="0">
                <a:solidFill>
                  <a:srgbClr val="FFFFFF"/>
                </a:solidFill>
              </a:defRPr>
            </a:lvl1pPr>
          </a:lstStyle>
          <a:p>
            <a:endParaRPr lang="en-US"/>
          </a:p>
        </p:txBody>
      </p:sp>
      <p:sp>
        <p:nvSpPr>
          <p:cNvPr id="6" name="Slide Number Placeholder 5"/>
          <p:cNvSpPr>
            <a:spLocks noGrp="1"/>
          </p:cNvSpPr>
          <p:nvPr>
            <p:ph type="sldNum" sz="quarter" idx="4"/>
          </p:nvPr>
        </p:nvSpPr>
        <p:spPr>
          <a:xfrm>
            <a:off x="8401038" y="6170822"/>
            <a:ext cx="502920" cy="502920"/>
          </a:xfrm>
          <a:prstGeom prst="ellipse">
            <a:avLst/>
          </a:prstGeom>
          <a:ln w="19050">
            <a:solidFill>
              <a:srgbClr val="FFFFFF"/>
            </a:solidFill>
          </a:ln>
        </p:spPr>
        <p:txBody>
          <a:bodyPr vert="horz" lIns="9144" tIns="9144" rIns="9144" bIns="9144" rtlCol="0" anchor="ctr">
            <a:normAutofit/>
          </a:bodyPr>
          <a:lstStyle>
            <a:lvl1pPr algn="ctr">
              <a:defRPr sz="1650">
                <a:solidFill>
                  <a:srgbClr val="FFFFFF"/>
                </a:solidFill>
              </a:defRPr>
            </a:lvl1pPr>
          </a:lstStyle>
          <a:p>
            <a:fld id="{41D537E5-A045-4973-B2EF-3557433F8280}"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Lst>
  <p:txStyles>
    <p:titleStyle>
      <a:lvl1pPr algn="l" defTabSz="914400" rtl="0" eaLnBrk="1" latinLnBrk="0" hangingPunct="1">
        <a:spcBef>
          <a:spcPct val="0"/>
        </a:spcBef>
        <a:buNone/>
        <a:defRPr sz="2800" kern="1200" cap="all" baseline="0">
          <a:solidFill>
            <a:schemeClr val="tx1"/>
          </a:solidFill>
          <a:latin typeface="+mj-lt"/>
          <a:ea typeface="+mj-ea"/>
          <a:cs typeface="+mj-cs"/>
        </a:defRPr>
      </a:lvl1pPr>
    </p:titleStyle>
    <p:bodyStyle>
      <a:lvl1pPr marL="342900" indent="-342900" algn="l" defTabSz="914400" rtl="0" eaLnBrk="1" latinLnBrk="0" hangingPunct="1">
        <a:spcBef>
          <a:spcPts val="800"/>
        </a:spcBef>
        <a:buFont typeface="Arial" pitchFamily="34" charset="0"/>
        <a:buNone/>
        <a:defRPr sz="1600" b="1" kern="1200">
          <a:solidFill>
            <a:schemeClr val="tx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gray">
      <p:bgRef idx="1001">
        <a:schemeClr val="bg1"/>
      </p:bgRef>
    </p:bg>
    <p:spTree>
      <p:nvGrpSpPr>
        <p:cNvPr id="1" name=""/>
        <p:cNvGrpSpPr/>
        <p:nvPr/>
      </p:nvGrpSpPr>
      <p:grpSpPr>
        <a:xfrm>
          <a:off x="0" y="0"/>
          <a:ext cx="0" cy="0"/>
          <a:chOff x="0" y="0"/>
          <a:chExt cx="0" cy="0"/>
        </a:xfrm>
      </p:grpSpPr>
      <p:pic>
        <p:nvPicPr>
          <p:cNvPr id="5" name="Picture 4" descr="Bottom_Viz_August-02.png"/>
          <p:cNvPicPr>
            <a:picLocks noChangeAspect="1"/>
          </p:cNvPicPr>
          <p:nvPr/>
        </p:nvPicPr>
        <p:blipFill rotWithShape="1">
          <a:blip r:embed="rId19" cstate="print">
            <a:extLst>
              <a:ext uri="{28A0092B-C50C-407E-A947-70E740481C1C}">
                <a14:useLocalDpi xmlns:a14="http://schemas.microsoft.com/office/drawing/2010/main" val="0"/>
              </a:ext>
            </a:extLst>
          </a:blip>
          <a:srcRect/>
          <a:stretch/>
        </p:blipFill>
        <p:spPr>
          <a:xfrm flipH="1">
            <a:off x="0" y="5777178"/>
            <a:ext cx="9144000" cy="1080823"/>
          </a:xfrm>
          <a:prstGeom prst="rect">
            <a:avLst/>
          </a:prstGeom>
        </p:spPr>
      </p:pic>
      <p:pic>
        <p:nvPicPr>
          <p:cNvPr id="1027" name="Picture 7" descr="tableau_white.eps"/>
          <p:cNvPicPr>
            <a:picLocks noChangeAspect="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7918649" y="6437313"/>
            <a:ext cx="1079500" cy="300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8" name="Title Placeholder 1"/>
          <p:cNvSpPr>
            <a:spLocks noGrp="1"/>
          </p:cNvSpPr>
          <p:nvPr>
            <p:ph type="title"/>
          </p:nvPr>
        </p:nvSpPr>
        <p:spPr bwMode="auto">
          <a:xfrm>
            <a:off x="445493" y="501095"/>
            <a:ext cx="8277820" cy="3939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spAutoFit/>
          </a:bodyPr>
          <a:lstStyle/>
          <a:p>
            <a:pPr lvl="0"/>
            <a:r>
              <a:rPr lang="en-US" dirty="0"/>
              <a:t>Master Title Style</a:t>
            </a:r>
          </a:p>
        </p:txBody>
      </p:sp>
    </p:spTree>
    <p:extLst>
      <p:ext uri="{BB962C8B-B14F-4D97-AF65-F5344CB8AC3E}">
        <p14:creationId xmlns:p14="http://schemas.microsoft.com/office/powerpoint/2010/main" val="428215009"/>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 id="2147483726" r:id="rId14"/>
    <p:sldLayoutId id="2147483727" r:id="rId15"/>
    <p:sldLayoutId id="2147483728" r:id="rId16"/>
    <p:sldLayoutId id="2147483729" r:id="rId17"/>
  </p:sldLayoutIdLst>
  <p:txStyles>
    <p:titleStyle>
      <a:lvl1pPr algn="l" defTabSz="913448" rtl="0" eaLnBrk="1" fontAlgn="base" hangingPunct="1">
        <a:lnSpc>
          <a:spcPct val="80000"/>
        </a:lnSpc>
        <a:spcBef>
          <a:spcPct val="0"/>
        </a:spcBef>
        <a:spcAft>
          <a:spcPct val="0"/>
        </a:spcAft>
        <a:defRPr sz="3200" kern="1200">
          <a:solidFill>
            <a:srgbClr val="4C4C4C"/>
          </a:solidFill>
          <a:latin typeface="BentonSans Book"/>
          <a:ea typeface="ＭＳ Ｐゴシック" charset="0"/>
          <a:cs typeface="BentonSans Book"/>
        </a:defRPr>
      </a:lvl1pPr>
      <a:lvl2pPr algn="l" defTabSz="913448" rtl="0" eaLnBrk="1" fontAlgn="base" hangingPunct="1">
        <a:lnSpc>
          <a:spcPct val="90000"/>
        </a:lnSpc>
        <a:spcBef>
          <a:spcPct val="0"/>
        </a:spcBef>
        <a:spcAft>
          <a:spcPct val="0"/>
        </a:spcAft>
        <a:defRPr sz="3200">
          <a:solidFill>
            <a:srgbClr val="4C4C4C"/>
          </a:solidFill>
          <a:latin typeface="BentonSans Book" charset="0"/>
          <a:ea typeface="ＭＳ Ｐゴシック" charset="0"/>
        </a:defRPr>
      </a:lvl2pPr>
      <a:lvl3pPr algn="l" defTabSz="913448" rtl="0" eaLnBrk="1" fontAlgn="base" hangingPunct="1">
        <a:lnSpc>
          <a:spcPct val="90000"/>
        </a:lnSpc>
        <a:spcBef>
          <a:spcPct val="0"/>
        </a:spcBef>
        <a:spcAft>
          <a:spcPct val="0"/>
        </a:spcAft>
        <a:defRPr sz="3200">
          <a:solidFill>
            <a:srgbClr val="4C4C4C"/>
          </a:solidFill>
          <a:latin typeface="BentonSans Book" charset="0"/>
          <a:ea typeface="ＭＳ Ｐゴシック" charset="0"/>
        </a:defRPr>
      </a:lvl3pPr>
      <a:lvl4pPr algn="l" defTabSz="913448" rtl="0" eaLnBrk="1" fontAlgn="base" hangingPunct="1">
        <a:lnSpc>
          <a:spcPct val="90000"/>
        </a:lnSpc>
        <a:spcBef>
          <a:spcPct val="0"/>
        </a:spcBef>
        <a:spcAft>
          <a:spcPct val="0"/>
        </a:spcAft>
        <a:defRPr sz="3200">
          <a:solidFill>
            <a:srgbClr val="4C4C4C"/>
          </a:solidFill>
          <a:latin typeface="BentonSans Book" charset="0"/>
          <a:ea typeface="ＭＳ Ｐゴシック" charset="0"/>
        </a:defRPr>
      </a:lvl4pPr>
      <a:lvl5pPr algn="l" defTabSz="913448" rtl="0" eaLnBrk="1" fontAlgn="base" hangingPunct="1">
        <a:lnSpc>
          <a:spcPct val="90000"/>
        </a:lnSpc>
        <a:spcBef>
          <a:spcPct val="0"/>
        </a:spcBef>
        <a:spcAft>
          <a:spcPct val="0"/>
        </a:spcAft>
        <a:defRPr sz="3200">
          <a:solidFill>
            <a:srgbClr val="4C4C4C"/>
          </a:solidFill>
          <a:latin typeface="BentonSans Book" charset="0"/>
          <a:ea typeface="ＭＳ Ｐゴシック" charset="0"/>
        </a:defRPr>
      </a:lvl5pPr>
      <a:lvl6pPr marL="320040" algn="l" defTabSz="913448" rtl="0" eaLnBrk="1" fontAlgn="base" hangingPunct="1">
        <a:lnSpc>
          <a:spcPct val="90000"/>
        </a:lnSpc>
        <a:spcBef>
          <a:spcPct val="0"/>
        </a:spcBef>
        <a:spcAft>
          <a:spcPct val="0"/>
        </a:spcAft>
        <a:defRPr sz="3200">
          <a:solidFill>
            <a:srgbClr val="4C4C4C"/>
          </a:solidFill>
          <a:latin typeface="BentonSans Book" charset="0"/>
          <a:ea typeface="ＭＳ Ｐゴシック" charset="0"/>
        </a:defRPr>
      </a:lvl6pPr>
      <a:lvl7pPr marL="640080" algn="l" defTabSz="913448" rtl="0" eaLnBrk="1" fontAlgn="base" hangingPunct="1">
        <a:lnSpc>
          <a:spcPct val="90000"/>
        </a:lnSpc>
        <a:spcBef>
          <a:spcPct val="0"/>
        </a:spcBef>
        <a:spcAft>
          <a:spcPct val="0"/>
        </a:spcAft>
        <a:defRPr sz="3200">
          <a:solidFill>
            <a:srgbClr val="4C4C4C"/>
          </a:solidFill>
          <a:latin typeface="BentonSans Book" charset="0"/>
          <a:ea typeface="ＭＳ Ｐゴシック" charset="0"/>
        </a:defRPr>
      </a:lvl7pPr>
      <a:lvl8pPr marL="960120" algn="l" defTabSz="913448" rtl="0" eaLnBrk="1" fontAlgn="base" hangingPunct="1">
        <a:lnSpc>
          <a:spcPct val="90000"/>
        </a:lnSpc>
        <a:spcBef>
          <a:spcPct val="0"/>
        </a:spcBef>
        <a:spcAft>
          <a:spcPct val="0"/>
        </a:spcAft>
        <a:defRPr sz="3200">
          <a:solidFill>
            <a:srgbClr val="4C4C4C"/>
          </a:solidFill>
          <a:latin typeface="BentonSans Book" charset="0"/>
          <a:ea typeface="ＭＳ Ｐゴシック" charset="0"/>
        </a:defRPr>
      </a:lvl8pPr>
      <a:lvl9pPr marL="1280160" algn="l" defTabSz="913448" rtl="0" eaLnBrk="1" fontAlgn="base" hangingPunct="1">
        <a:lnSpc>
          <a:spcPct val="90000"/>
        </a:lnSpc>
        <a:spcBef>
          <a:spcPct val="0"/>
        </a:spcBef>
        <a:spcAft>
          <a:spcPct val="0"/>
        </a:spcAft>
        <a:defRPr sz="3200">
          <a:solidFill>
            <a:srgbClr val="4C4C4C"/>
          </a:solidFill>
          <a:latin typeface="BentonSans Book" charset="0"/>
          <a:ea typeface="ＭＳ Ｐゴシック" charset="0"/>
        </a:defRPr>
      </a:lvl9pPr>
    </p:titleStyle>
    <p:bodyStyle>
      <a:lvl1pPr marL="342265" indent="-342265" algn="l" defTabSz="913448" rtl="0" eaLnBrk="1" fontAlgn="base" hangingPunct="1">
        <a:spcBef>
          <a:spcPct val="20000"/>
        </a:spcBef>
        <a:spcAft>
          <a:spcPct val="0"/>
        </a:spcAft>
        <a:buFont typeface="Arial" charset="0"/>
        <a:buChar char="•"/>
        <a:defRPr sz="3200" kern="1200">
          <a:solidFill>
            <a:schemeClr val="tx1"/>
          </a:solidFill>
          <a:latin typeface="+mn-lt"/>
          <a:ea typeface="ＭＳ Ｐゴシック" charset="0"/>
          <a:cs typeface="ＭＳ Ｐゴシック" charset="0"/>
        </a:defRPr>
      </a:lvl1pPr>
      <a:lvl2pPr marL="742315" indent="-285592" algn="l" defTabSz="913448" rtl="0" eaLnBrk="1" fontAlgn="base" hangingPunct="1">
        <a:spcBef>
          <a:spcPct val="20000"/>
        </a:spcBef>
        <a:spcAft>
          <a:spcPct val="0"/>
        </a:spcAft>
        <a:buFont typeface="Arial" charset="0"/>
        <a:buChar char="–"/>
        <a:defRPr sz="2800" kern="1200">
          <a:solidFill>
            <a:schemeClr val="tx1"/>
          </a:solidFill>
          <a:latin typeface="+mn-lt"/>
          <a:ea typeface="ＭＳ Ｐゴシック" charset="0"/>
          <a:cs typeface="+mn-cs"/>
        </a:defRPr>
      </a:lvl2pPr>
      <a:lvl3pPr marL="1142365" indent="-227807" algn="l" defTabSz="913448" rtl="0" eaLnBrk="1" fontAlgn="base" hangingPunct="1">
        <a:spcBef>
          <a:spcPct val="20000"/>
        </a:spcBef>
        <a:spcAft>
          <a:spcPct val="0"/>
        </a:spcAft>
        <a:buFont typeface="Arial" charset="0"/>
        <a:buChar char="•"/>
        <a:defRPr sz="2400" kern="1200">
          <a:solidFill>
            <a:schemeClr val="tx1"/>
          </a:solidFill>
          <a:latin typeface="+mn-lt"/>
          <a:ea typeface="ＭＳ Ｐゴシック" charset="0"/>
          <a:cs typeface="+mn-cs"/>
        </a:defRPr>
      </a:lvl3pPr>
      <a:lvl4pPr marL="1599089" indent="-227807" algn="l" defTabSz="913448" rtl="0" eaLnBrk="1" fontAlgn="base" hangingPunct="1">
        <a:spcBef>
          <a:spcPct val="20000"/>
        </a:spcBef>
        <a:spcAft>
          <a:spcPct val="0"/>
        </a:spcAft>
        <a:buFont typeface="Arial" charset="0"/>
        <a:buChar char="–"/>
        <a:defRPr sz="2000" kern="1200">
          <a:solidFill>
            <a:schemeClr val="tx1"/>
          </a:solidFill>
          <a:latin typeface="+mn-lt"/>
          <a:ea typeface="ＭＳ Ｐゴシック" charset="0"/>
          <a:cs typeface="+mn-cs"/>
        </a:defRPr>
      </a:lvl4pPr>
      <a:lvl5pPr marL="2056924" indent="-227807" algn="l" defTabSz="913448" rtl="0" eaLnBrk="1" fontAlgn="base" hangingPunct="1">
        <a:spcBef>
          <a:spcPct val="20000"/>
        </a:spcBef>
        <a:spcAft>
          <a:spcPct val="0"/>
        </a:spcAft>
        <a:buFont typeface="Arial" charset="0"/>
        <a:buChar char="»"/>
        <a:defRPr sz="2000" kern="1200">
          <a:solidFill>
            <a:schemeClr val="tx1"/>
          </a:solidFill>
          <a:latin typeface="+mn-lt"/>
          <a:ea typeface="ＭＳ Ｐゴシック" charset="0"/>
          <a:cs typeface="+mn-cs"/>
        </a:defRPr>
      </a:lvl5pPr>
      <a:lvl6pPr marL="2514474" indent="-228589" algn="l" defTabSz="91435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651" indent="-228589" algn="l" defTabSz="91435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828" indent="-228589" algn="l" defTabSz="91435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006" indent="-228589" algn="l" defTabSz="91435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355" rtl="0" eaLnBrk="1" latinLnBrk="0" hangingPunct="1">
        <a:defRPr sz="1800" kern="1200">
          <a:solidFill>
            <a:schemeClr val="tx1"/>
          </a:solidFill>
          <a:latin typeface="+mn-lt"/>
          <a:ea typeface="+mn-ea"/>
          <a:cs typeface="+mn-cs"/>
        </a:defRPr>
      </a:lvl1pPr>
      <a:lvl2pPr marL="457177" algn="l" defTabSz="914355" rtl="0" eaLnBrk="1" latinLnBrk="0" hangingPunct="1">
        <a:defRPr sz="1800" kern="1200">
          <a:solidFill>
            <a:schemeClr val="tx1"/>
          </a:solidFill>
          <a:latin typeface="+mn-lt"/>
          <a:ea typeface="+mn-ea"/>
          <a:cs typeface="+mn-cs"/>
        </a:defRPr>
      </a:lvl2pPr>
      <a:lvl3pPr marL="914355" algn="l" defTabSz="914355" rtl="0" eaLnBrk="1" latinLnBrk="0" hangingPunct="1">
        <a:defRPr sz="1800" kern="1200">
          <a:solidFill>
            <a:schemeClr val="tx1"/>
          </a:solidFill>
          <a:latin typeface="+mn-lt"/>
          <a:ea typeface="+mn-ea"/>
          <a:cs typeface="+mn-cs"/>
        </a:defRPr>
      </a:lvl3pPr>
      <a:lvl4pPr marL="1371532" algn="l" defTabSz="914355" rtl="0" eaLnBrk="1" latinLnBrk="0" hangingPunct="1">
        <a:defRPr sz="1800" kern="1200">
          <a:solidFill>
            <a:schemeClr val="tx1"/>
          </a:solidFill>
          <a:latin typeface="+mn-lt"/>
          <a:ea typeface="+mn-ea"/>
          <a:cs typeface="+mn-cs"/>
        </a:defRPr>
      </a:lvl4pPr>
      <a:lvl5pPr marL="1828709" algn="l" defTabSz="914355" rtl="0" eaLnBrk="1" latinLnBrk="0" hangingPunct="1">
        <a:defRPr sz="1800" kern="1200">
          <a:solidFill>
            <a:schemeClr val="tx1"/>
          </a:solidFill>
          <a:latin typeface="+mn-lt"/>
          <a:ea typeface="+mn-ea"/>
          <a:cs typeface="+mn-cs"/>
        </a:defRPr>
      </a:lvl5pPr>
      <a:lvl6pPr marL="2285885" algn="l" defTabSz="914355" rtl="0" eaLnBrk="1" latinLnBrk="0" hangingPunct="1">
        <a:defRPr sz="1800" kern="1200">
          <a:solidFill>
            <a:schemeClr val="tx1"/>
          </a:solidFill>
          <a:latin typeface="+mn-lt"/>
          <a:ea typeface="+mn-ea"/>
          <a:cs typeface="+mn-cs"/>
        </a:defRPr>
      </a:lvl6pPr>
      <a:lvl7pPr marL="2743063" algn="l" defTabSz="914355" rtl="0" eaLnBrk="1" latinLnBrk="0" hangingPunct="1">
        <a:defRPr sz="1800" kern="1200">
          <a:solidFill>
            <a:schemeClr val="tx1"/>
          </a:solidFill>
          <a:latin typeface="+mn-lt"/>
          <a:ea typeface="+mn-ea"/>
          <a:cs typeface="+mn-cs"/>
        </a:defRPr>
      </a:lvl7pPr>
      <a:lvl8pPr marL="3200240" algn="l" defTabSz="914355" rtl="0" eaLnBrk="1" latinLnBrk="0" hangingPunct="1">
        <a:defRPr sz="1800" kern="1200">
          <a:solidFill>
            <a:schemeClr val="tx1"/>
          </a:solidFill>
          <a:latin typeface="+mn-lt"/>
          <a:ea typeface="+mn-ea"/>
          <a:cs typeface="+mn-cs"/>
        </a:defRPr>
      </a:lvl8pPr>
      <a:lvl9pPr marL="3657417" algn="l" defTabSz="91435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7.mp4"/><Relationship Id="rId1" Type="http://schemas.microsoft.com/office/2007/relationships/media" Target="../media/media7.mp4"/><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8.mp4"/><Relationship Id="rId1" Type="http://schemas.microsoft.com/office/2007/relationships/media" Target="../media/media8.mp4"/><Relationship Id="rId5" Type="http://schemas.openxmlformats.org/officeDocument/2006/relationships/image" Target="../media/image18.png"/><Relationship Id="rId4" Type="http://schemas.openxmlformats.org/officeDocument/2006/relationships/notesSlide" Target="../notesSlides/notesSlide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video" Target="../media/media9.mp4"/><Relationship Id="rId1" Type="http://schemas.microsoft.com/office/2007/relationships/media" Target="../media/media9.mp4"/><Relationship Id="rId5" Type="http://schemas.openxmlformats.org/officeDocument/2006/relationships/image" Target="../media/image19.png"/><Relationship Id="rId4" Type="http://schemas.openxmlformats.org/officeDocument/2006/relationships/notesSlide" Target="../notesSlides/notesSlide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8.xml"/><Relationship Id="rId2" Type="http://schemas.openxmlformats.org/officeDocument/2006/relationships/video" Target="../media/media10.mp4"/><Relationship Id="rId1" Type="http://schemas.microsoft.com/office/2007/relationships/media" Target="../media/media10.mp4"/><Relationship Id="rId5" Type="http://schemas.openxmlformats.org/officeDocument/2006/relationships/image" Target="../media/image20.png"/><Relationship Id="rId4" Type="http://schemas.openxmlformats.org/officeDocument/2006/relationships/notesSlide" Target="../notesSlides/notesSlide1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a:t>Lec</a:t>
            </a:r>
            <a:r>
              <a:rPr lang="en-US" dirty="0"/>
              <a:t> 3: More Visualization Tools </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27835108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4"/>
          </p:nvPr>
        </p:nvSpPr>
        <p:spPr>
          <a:xfrm>
            <a:off x="440297" y="1577929"/>
            <a:ext cx="8296138" cy="3539430"/>
          </a:xfrm>
        </p:spPr>
        <p:txBody>
          <a:bodyPr/>
          <a:lstStyle/>
          <a:p>
            <a:r>
              <a:rPr lang="en-US" dirty="0"/>
              <a:t>If we prefer to focus on just one segment (while leaving all the data displayed), we can click </a:t>
            </a:r>
            <a:r>
              <a:rPr lang="en-US" b="1" dirty="0"/>
              <a:t>Highlight Selected Values</a:t>
            </a:r>
            <a:r>
              <a:rPr lang="en-US" dirty="0"/>
              <a:t> in the Legend and select, for example, to focus our viz on the </a:t>
            </a:r>
            <a:r>
              <a:rPr lang="en-US" b="1" dirty="0"/>
              <a:t>Corporate</a:t>
            </a:r>
            <a:r>
              <a:rPr lang="en-US" dirty="0"/>
              <a:t> segment by highlighting it.</a:t>
            </a:r>
          </a:p>
          <a:p>
            <a:pPr indent="0">
              <a:buNone/>
            </a:pPr>
            <a:endParaRPr lang="en-US" dirty="0"/>
          </a:p>
          <a:p>
            <a:r>
              <a:rPr lang="en-US" dirty="0"/>
              <a:t>Go back to viewing all the data.  Go to the </a:t>
            </a:r>
            <a:r>
              <a:rPr lang="en-US" b="1" dirty="0"/>
              <a:t>Analytics pane</a:t>
            </a:r>
            <a:r>
              <a:rPr lang="en-US" dirty="0"/>
              <a:t> and drag out a </a:t>
            </a:r>
            <a:r>
              <a:rPr lang="en-US" b="1" dirty="0"/>
              <a:t>trend line</a:t>
            </a:r>
            <a:r>
              <a:rPr lang="en-US" dirty="0"/>
              <a:t> (choose </a:t>
            </a:r>
            <a:r>
              <a:rPr lang="en-US" b="1" dirty="0"/>
              <a:t>linear</a:t>
            </a:r>
            <a:r>
              <a:rPr lang="en-US" dirty="0"/>
              <a:t>). If you have had a statistics course, you probably realize that this is a regression line.  We are not covering regression in this course, but for students who need a refresher, I have posted a document on the course website for you.</a:t>
            </a:r>
          </a:p>
          <a:p>
            <a:pPr indent="0">
              <a:buNone/>
            </a:pPr>
            <a:endParaRPr lang="en-US" dirty="0"/>
          </a:p>
        </p:txBody>
      </p:sp>
      <p:sp>
        <p:nvSpPr>
          <p:cNvPr id="3" name="Text Placeholder 2"/>
          <p:cNvSpPr>
            <a:spLocks noGrp="1"/>
          </p:cNvSpPr>
          <p:nvPr>
            <p:ph type="body" sz="quarter" idx="12"/>
          </p:nvPr>
        </p:nvSpPr>
        <p:spPr>
          <a:prstGeom prst="rect">
            <a:avLst/>
          </a:prstGeom>
        </p:spPr>
        <p:txBody>
          <a:bodyPr/>
          <a:lstStyle/>
          <a:p>
            <a:r>
              <a:rPr lang="en-US" dirty="0"/>
              <a:t>Scatterplots</a:t>
            </a:r>
          </a:p>
        </p:txBody>
      </p:sp>
    </p:spTree>
    <p:extLst>
      <p:ext uri="{BB962C8B-B14F-4D97-AF65-F5344CB8AC3E}">
        <p14:creationId xmlns:p14="http://schemas.microsoft.com/office/powerpoint/2010/main" val="10485399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prstGeom prst="rect">
            <a:avLst/>
          </a:prstGeom>
        </p:spPr>
        <p:txBody>
          <a:bodyPr/>
          <a:lstStyle/>
          <a:p>
            <a:r>
              <a:rPr lang="en-US" dirty="0"/>
              <a:t>Scatterplots</a:t>
            </a:r>
          </a:p>
        </p:txBody>
      </p:sp>
      <p:pic>
        <p:nvPicPr>
          <p:cNvPr id="5" name="Scatterplots_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24082" y="860395"/>
            <a:ext cx="6332589" cy="5277412"/>
          </a:xfrm>
          <a:prstGeom prst="rect">
            <a:avLst/>
          </a:prstGeom>
        </p:spPr>
      </p:pic>
    </p:spTree>
    <p:extLst>
      <p:ext uri="{BB962C8B-B14F-4D97-AF65-F5344CB8AC3E}">
        <p14:creationId xmlns:p14="http://schemas.microsoft.com/office/powerpoint/2010/main" val="35586655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US" dirty="0"/>
              <a:t>Line Graphs</a:t>
            </a:r>
          </a:p>
        </p:txBody>
      </p:sp>
    </p:spTree>
    <p:extLst>
      <p:ext uri="{BB962C8B-B14F-4D97-AF65-F5344CB8AC3E}">
        <p14:creationId xmlns:p14="http://schemas.microsoft.com/office/powerpoint/2010/main" val="27309890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4"/>
          </p:nvPr>
        </p:nvSpPr>
        <p:spPr>
          <a:xfrm>
            <a:off x="440297" y="1577929"/>
            <a:ext cx="8296138" cy="3847207"/>
          </a:xfrm>
        </p:spPr>
        <p:txBody>
          <a:bodyPr/>
          <a:lstStyle/>
          <a:p>
            <a:r>
              <a:rPr lang="en-US" dirty="0"/>
              <a:t>Like Scatterplots, line graphs are good for looking at the relationship between 2 variables (although a scatterplot is often better for this).  Line graphs are often used for looking at how something changes </a:t>
            </a:r>
            <a:r>
              <a:rPr lang="en-US" u="sng" dirty="0"/>
              <a:t>over time</a:t>
            </a:r>
            <a:r>
              <a:rPr lang="en-US" dirty="0"/>
              <a:t>.  This is called </a:t>
            </a:r>
            <a:r>
              <a:rPr lang="en-US" u="sng" dirty="0"/>
              <a:t>time series</a:t>
            </a:r>
            <a:r>
              <a:rPr lang="en-US" dirty="0"/>
              <a:t> analysis.</a:t>
            </a:r>
          </a:p>
          <a:p>
            <a:r>
              <a:rPr lang="en-US" dirty="0"/>
              <a:t>Let’s start by looking at sales over time. Double-click </a:t>
            </a:r>
            <a:r>
              <a:rPr lang="en-US" b="1" dirty="0"/>
              <a:t>Sales</a:t>
            </a:r>
            <a:r>
              <a:rPr lang="en-US" dirty="0"/>
              <a:t>, double-click </a:t>
            </a:r>
            <a:r>
              <a:rPr lang="en-US" b="1" dirty="0"/>
              <a:t>Order Date</a:t>
            </a:r>
            <a:r>
              <a:rPr lang="en-US" dirty="0"/>
              <a:t>.  Tableau understands date fields and automatically breaks them down by Year, Quarter, etc.</a:t>
            </a:r>
          </a:p>
          <a:p>
            <a:r>
              <a:rPr lang="en-US" dirty="0"/>
              <a:t>I actually need more detail than yearly sales results, so let’s expand to Quarter and then Month.  I don’t really care about Quarter, so </a:t>
            </a:r>
            <a:r>
              <a:rPr lang="en-US" b="1" dirty="0"/>
              <a:t>drag it out</a:t>
            </a:r>
            <a:r>
              <a:rPr lang="en-US" dirty="0"/>
              <a:t> of the viz.</a:t>
            </a:r>
          </a:p>
          <a:p>
            <a:r>
              <a:rPr lang="en-US" dirty="0"/>
              <a:t>Note that dual axis is very easy in Tableau – drag </a:t>
            </a:r>
            <a:r>
              <a:rPr lang="en-US" b="1" dirty="0"/>
              <a:t>Profit</a:t>
            </a:r>
            <a:r>
              <a:rPr lang="en-US" dirty="0"/>
              <a:t> to the </a:t>
            </a:r>
            <a:r>
              <a:rPr lang="en-US" b="1" dirty="0"/>
              <a:t>right axis</a:t>
            </a:r>
            <a:r>
              <a:rPr lang="en-US" dirty="0"/>
              <a:t>.  Then </a:t>
            </a:r>
            <a:r>
              <a:rPr lang="en-US" b="1" dirty="0"/>
              <a:t>Undo</a:t>
            </a:r>
            <a:r>
              <a:rPr lang="en-US" dirty="0"/>
              <a:t> to get back to Sales only.</a:t>
            </a:r>
          </a:p>
        </p:txBody>
      </p:sp>
      <p:sp>
        <p:nvSpPr>
          <p:cNvPr id="3" name="Text Placeholder 2"/>
          <p:cNvSpPr>
            <a:spLocks noGrp="1"/>
          </p:cNvSpPr>
          <p:nvPr>
            <p:ph type="body" sz="quarter" idx="12"/>
          </p:nvPr>
        </p:nvSpPr>
        <p:spPr>
          <a:prstGeom prst="rect">
            <a:avLst/>
          </a:prstGeom>
        </p:spPr>
        <p:txBody>
          <a:bodyPr/>
          <a:lstStyle/>
          <a:p>
            <a:r>
              <a:rPr lang="en-US" dirty="0"/>
              <a:t>Line Graphs</a:t>
            </a:r>
          </a:p>
        </p:txBody>
      </p:sp>
    </p:spTree>
    <p:extLst>
      <p:ext uri="{BB962C8B-B14F-4D97-AF65-F5344CB8AC3E}">
        <p14:creationId xmlns:p14="http://schemas.microsoft.com/office/powerpoint/2010/main" val="35894402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prstGeom prst="rect">
            <a:avLst/>
          </a:prstGeom>
        </p:spPr>
        <p:txBody>
          <a:bodyPr/>
          <a:lstStyle/>
          <a:p>
            <a:r>
              <a:rPr lang="en-US" dirty="0"/>
              <a:t>Line Graphs</a:t>
            </a:r>
          </a:p>
        </p:txBody>
      </p:sp>
      <p:pic>
        <p:nvPicPr>
          <p:cNvPr id="5" name="Line Graphs_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51735" y="990600"/>
            <a:ext cx="6277283" cy="5231321"/>
          </a:xfrm>
          <a:prstGeom prst="rect">
            <a:avLst/>
          </a:prstGeom>
        </p:spPr>
      </p:pic>
    </p:spTree>
    <p:extLst>
      <p:ext uri="{BB962C8B-B14F-4D97-AF65-F5344CB8AC3E}">
        <p14:creationId xmlns:p14="http://schemas.microsoft.com/office/powerpoint/2010/main" val="19722187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4"/>
          </p:nvPr>
        </p:nvSpPr>
        <p:spPr>
          <a:xfrm>
            <a:off x="440297" y="1577930"/>
            <a:ext cx="8296138" cy="2154436"/>
          </a:xfrm>
        </p:spPr>
        <p:txBody>
          <a:bodyPr/>
          <a:lstStyle/>
          <a:p>
            <a:r>
              <a:rPr lang="en-US" dirty="0"/>
              <a:t>Remember that we can now drag things around and change the viz on the fly.  We have discrete dates right now (we have already learned how, with discrete dates, each part of the date is treated separately).  So for example we can drag </a:t>
            </a:r>
            <a:r>
              <a:rPr lang="en-US" b="1" dirty="0"/>
              <a:t>Year</a:t>
            </a:r>
            <a:r>
              <a:rPr lang="en-US" dirty="0"/>
              <a:t> to </a:t>
            </a:r>
            <a:r>
              <a:rPr lang="en-US" b="1" dirty="0"/>
              <a:t>Color</a:t>
            </a:r>
            <a:r>
              <a:rPr lang="en-US" dirty="0"/>
              <a:t> and see direct comparisons between the years. (Note that, if you liked the current format and just want each year to be a different color for clarity, you could CNTRL-drag Year to color).</a:t>
            </a:r>
          </a:p>
        </p:txBody>
      </p:sp>
      <p:sp>
        <p:nvSpPr>
          <p:cNvPr id="3" name="Text Placeholder 2"/>
          <p:cNvSpPr>
            <a:spLocks noGrp="1"/>
          </p:cNvSpPr>
          <p:nvPr>
            <p:ph type="body" sz="quarter" idx="12"/>
          </p:nvPr>
        </p:nvSpPr>
        <p:spPr>
          <a:prstGeom prst="rect">
            <a:avLst/>
          </a:prstGeom>
        </p:spPr>
        <p:txBody>
          <a:bodyPr/>
          <a:lstStyle/>
          <a:p>
            <a:r>
              <a:rPr lang="en-US" dirty="0"/>
              <a:t>Line Graphs</a:t>
            </a:r>
          </a:p>
        </p:txBody>
      </p:sp>
    </p:spTree>
    <p:extLst>
      <p:ext uri="{BB962C8B-B14F-4D97-AF65-F5344CB8AC3E}">
        <p14:creationId xmlns:p14="http://schemas.microsoft.com/office/powerpoint/2010/main" val="7139061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prstGeom prst="rect">
            <a:avLst/>
          </a:prstGeom>
        </p:spPr>
        <p:txBody>
          <a:bodyPr/>
          <a:lstStyle/>
          <a:p>
            <a:r>
              <a:rPr lang="en-US" dirty="0"/>
              <a:t>Line Graphs</a:t>
            </a:r>
          </a:p>
        </p:txBody>
      </p:sp>
      <p:pic>
        <p:nvPicPr>
          <p:cNvPr id="2" name="Line Graphs_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88607" y="960581"/>
            <a:ext cx="6203540" cy="5169867"/>
          </a:xfrm>
          <a:prstGeom prst="rect">
            <a:avLst/>
          </a:prstGeom>
        </p:spPr>
      </p:pic>
    </p:spTree>
    <p:extLst>
      <p:ext uri="{BB962C8B-B14F-4D97-AF65-F5344CB8AC3E}">
        <p14:creationId xmlns:p14="http://schemas.microsoft.com/office/powerpoint/2010/main" val="328415457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4"/>
          </p:nvPr>
        </p:nvSpPr>
        <p:spPr>
          <a:xfrm>
            <a:off x="440831" y="960581"/>
            <a:ext cx="8296138" cy="923330"/>
          </a:xfrm>
        </p:spPr>
        <p:txBody>
          <a:bodyPr/>
          <a:lstStyle/>
          <a:p>
            <a:r>
              <a:rPr lang="en-US" dirty="0"/>
              <a:t>Although we are talking about line graphs, I want to briefly point out how easy it is to explore other options: click the drop-down in the Marks card and select </a:t>
            </a:r>
            <a:r>
              <a:rPr lang="en-US" b="1" dirty="0"/>
              <a:t>Bar</a:t>
            </a:r>
            <a:r>
              <a:rPr lang="en-US" dirty="0"/>
              <a:t>, then </a:t>
            </a:r>
            <a:r>
              <a:rPr lang="en-US" b="1" dirty="0"/>
              <a:t>Circle</a:t>
            </a:r>
            <a:r>
              <a:rPr lang="en-US" dirty="0"/>
              <a:t>, and then finally leave it as </a:t>
            </a:r>
            <a:r>
              <a:rPr lang="en-US" b="1" dirty="0"/>
              <a:t>Area</a:t>
            </a:r>
            <a:r>
              <a:rPr lang="en-US" dirty="0"/>
              <a:t>.</a:t>
            </a:r>
          </a:p>
        </p:txBody>
      </p:sp>
      <p:sp>
        <p:nvSpPr>
          <p:cNvPr id="3" name="Text Placeholder 2"/>
          <p:cNvSpPr>
            <a:spLocks noGrp="1"/>
          </p:cNvSpPr>
          <p:nvPr>
            <p:ph type="body" sz="quarter" idx="12"/>
          </p:nvPr>
        </p:nvSpPr>
        <p:spPr>
          <a:prstGeom prst="rect">
            <a:avLst/>
          </a:prstGeom>
        </p:spPr>
        <p:txBody>
          <a:bodyPr/>
          <a:lstStyle/>
          <a:p>
            <a:r>
              <a:rPr lang="en-US" dirty="0"/>
              <a:t>Line Graphs</a:t>
            </a:r>
          </a:p>
        </p:txBody>
      </p:sp>
      <p:pic>
        <p:nvPicPr>
          <p:cNvPr id="4" name="Line Graphs_6">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40195" y="2037799"/>
            <a:ext cx="5097411" cy="4248048"/>
          </a:xfrm>
          <a:prstGeom prst="rect">
            <a:avLst/>
          </a:prstGeom>
        </p:spPr>
      </p:pic>
    </p:spTree>
    <p:extLst>
      <p:ext uri="{BB962C8B-B14F-4D97-AF65-F5344CB8AC3E}">
        <p14:creationId xmlns:p14="http://schemas.microsoft.com/office/powerpoint/2010/main" val="4302292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US" dirty="0"/>
              <a:t>Histograms</a:t>
            </a:r>
          </a:p>
        </p:txBody>
      </p:sp>
    </p:spTree>
    <p:extLst>
      <p:ext uri="{BB962C8B-B14F-4D97-AF65-F5344CB8AC3E}">
        <p14:creationId xmlns:p14="http://schemas.microsoft.com/office/powerpoint/2010/main" val="27659143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4"/>
          </p:nvPr>
        </p:nvSpPr>
        <p:spPr>
          <a:xfrm>
            <a:off x="440297" y="1577929"/>
            <a:ext cx="8296138" cy="4103688"/>
          </a:xfrm>
        </p:spPr>
        <p:txBody>
          <a:bodyPr/>
          <a:lstStyle/>
          <a:p>
            <a:r>
              <a:rPr lang="en-US" dirty="0"/>
              <a:t>Double click </a:t>
            </a:r>
            <a:r>
              <a:rPr lang="en-US" b="1" dirty="0"/>
              <a:t>Discount</a:t>
            </a:r>
            <a:r>
              <a:rPr lang="en-US" dirty="0"/>
              <a:t>.  The default is a bar chart, and we can add more data to break out discount by segment, etc.  But what if we are just interested in learning more about the various discounts that we offer?</a:t>
            </a:r>
          </a:p>
          <a:p>
            <a:r>
              <a:rPr lang="en-US" dirty="0"/>
              <a:t>Use </a:t>
            </a:r>
            <a:r>
              <a:rPr lang="en-US" b="1" dirty="0"/>
              <a:t>Show Me</a:t>
            </a:r>
            <a:r>
              <a:rPr lang="en-US" dirty="0"/>
              <a:t> to change to </a:t>
            </a:r>
            <a:r>
              <a:rPr lang="en-US" b="1" dirty="0"/>
              <a:t>Histogram</a:t>
            </a:r>
            <a:r>
              <a:rPr lang="en-US" dirty="0"/>
              <a:t>.  </a:t>
            </a:r>
            <a:r>
              <a:rPr lang="en-US" b="1" dirty="0"/>
              <a:t>Right-click</a:t>
            </a:r>
            <a:r>
              <a:rPr lang="en-US" dirty="0"/>
              <a:t> the new </a:t>
            </a:r>
            <a:r>
              <a:rPr lang="en-US" b="1" dirty="0"/>
              <a:t>Discount(bin) dimension</a:t>
            </a:r>
            <a:r>
              <a:rPr lang="en-US" dirty="0"/>
              <a:t>, </a:t>
            </a:r>
            <a:r>
              <a:rPr lang="en-US" b="1" dirty="0"/>
              <a:t>Edit</a:t>
            </a:r>
            <a:r>
              <a:rPr lang="en-US" dirty="0"/>
              <a:t>, and change bins to 0.1.  This is a very quick and easy way to get the view of the data that we want!  Now we can see that most discounts are between 0 and 10%, and there are also a lot of discounts in the 10-20% range.  We even have 300 instances in which the discount given was 70-80% (shown in the Tooltip).  If we are suspicious about these, it just takes a couple clicks to get to the underlying data (</a:t>
            </a:r>
            <a:r>
              <a:rPr lang="en-US" b="1" dirty="0"/>
              <a:t>right-click</a:t>
            </a:r>
            <a:r>
              <a:rPr lang="en-US" dirty="0"/>
              <a:t> that bar and show the data).</a:t>
            </a:r>
          </a:p>
          <a:p>
            <a:r>
              <a:rPr lang="en-US" dirty="0"/>
              <a:t>Remember that, since this is Tableau, we can add more data if we want – for example, drag </a:t>
            </a:r>
            <a:r>
              <a:rPr lang="en-US" b="1" dirty="0"/>
              <a:t>Category</a:t>
            </a:r>
            <a:r>
              <a:rPr lang="en-US" dirty="0"/>
              <a:t> to </a:t>
            </a:r>
            <a:r>
              <a:rPr lang="en-US" b="1" dirty="0"/>
              <a:t>Color</a:t>
            </a:r>
            <a:r>
              <a:rPr lang="en-US" dirty="0"/>
              <a:t>, then </a:t>
            </a:r>
            <a:r>
              <a:rPr lang="en-US" b="1" dirty="0"/>
              <a:t>Undo</a:t>
            </a:r>
            <a:r>
              <a:rPr lang="en-US" dirty="0"/>
              <a:t> this change.</a:t>
            </a:r>
          </a:p>
        </p:txBody>
      </p:sp>
      <p:sp>
        <p:nvSpPr>
          <p:cNvPr id="3" name="Text Placeholder 2"/>
          <p:cNvSpPr>
            <a:spLocks noGrp="1"/>
          </p:cNvSpPr>
          <p:nvPr>
            <p:ph type="body" sz="quarter" idx="12"/>
          </p:nvPr>
        </p:nvSpPr>
        <p:spPr>
          <a:prstGeom prst="rect">
            <a:avLst/>
          </a:prstGeom>
        </p:spPr>
        <p:txBody>
          <a:bodyPr/>
          <a:lstStyle/>
          <a:p>
            <a:r>
              <a:rPr lang="en-US" dirty="0"/>
              <a:t>Histograms</a:t>
            </a:r>
          </a:p>
        </p:txBody>
      </p:sp>
    </p:spTree>
    <p:extLst>
      <p:ext uri="{BB962C8B-B14F-4D97-AF65-F5344CB8AC3E}">
        <p14:creationId xmlns:p14="http://schemas.microsoft.com/office/powerpoint/2010/main" val="21386042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Types of Charts</a:t>
            </a:r>
          </a:p>
        </p:txBody>
      </p:sp>
      <p:sp>
        <p:nvSpPr>
          <p:cNvPr id="2" name="Text Placeholder 1"/>
          <p:cNvSpPr>
            <a:spLocks noGrp="1"/>
          </p:cNvSpPr>
          <p:nvPr>
            <p:ph type="body" idx="1"/>
          </p:nvPr>
        </p:nvSpPr>
        <p:spPr/>
        <p:txBody>
          <a:bodyPr/>
          <a:lstStyle/>
          <a:p>
            <a:endParaRPr lang="en-US"/>
          </a:p>
        </p:txBody>
      </p:sp>
    </p:spTree>
    <p:extLst>
      <p:ext uri="{BB962C8B-B14F-4D97-AF65-F5344CB8AC3E}">
        <p14:creationId xmlns:p14="http://schemas.microsoft.com/office/powerpoint/2010/main" val="3922605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prstGeom prst="rect">
            <a:avLst/>
          </a:prstGeom>
        </p:spPr>
        <p:txBody>
          <a:bodyPr/>
          <a:lstStyle/>
          <a:p>
            <a:r>
              <a:rPr lang="en-US" dirty="0"/>
              <a:t>Histograms</a:t>
            </a:r>
          </a:p>
        </p:txBody>
      </p:sp>
      <p:pic>
        <p:nvPicPr>
          <p:cNvPr id="5" name="Histogram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05647" y="960581"/>
            <a:ext cx="6369460" cy="5308140"/>
          </a:xfrm>
          <a:prstGeom prst="rect">
            <a:avLst/>
          </a:prstGeom>
        </p:spPr>
      </p:pic>
    </p:spTree>
    <p:extLst>
      <p:ext uri="{BB962C8B-B14F-4D97-AF65-F5344CB8AC3E}">
        <p14:creationId xmlns:p14="http://schemas.microsoft.com/office/powerpoint/2010/main" val="254449080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US" dirty="0"/>
              <a:t>Heat Maps</a:t>
            </a:r>
          </a:p>
        </p:txBody>
      </p:sp>
    </p:spTree>
    <p:extLst>
      <p:ext uri="{BB962C8B-B14F-4D97-AF65-F5344CB8AC3E}">
        <p14:creationId xmlns:p14="http://schemas.microsoft.com/office/powerpoint/2010/main" val="10419405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4"/>
          </p:nvPr>
        </p:nvSpPr>
        <p:spPr>
          <a:xfrm>
            <a:off x="440297" y="1577929"/>
            <a:ext cx="8296138" cy="3642023"/>
          </a:xfrm>
        </p:spPr>
        <p:txBody>
          <a:bodyPr/>
          <a:lstStyle/>
          <a:p>
            <a:r>
              <a:rPr lang="en-US" dirty="0"/>
              <a:t>Let’s use heat maps to visualize the margin that we are making on Furniture items.  Notice that margin is not in the data - let’s do a quick preview of Calculated Fields to create the margin field 	(we will cover calculations in detail in a later topic):</a:t>
            </a:r>
          </a:p>
          <a:p>
            <a:r>
              <a:rPr lang="en-US" b="1" dirty="0"/>
              <a:t>Analysis</a:t>
            </a:r>
            <a:r>
              <a:rPr lang="en-US" dirty="0"/>
              <a:t>…</a:t>
            </a:r>
            <a:r>
              <a:rPr lang="en-US" b="1" dirty="0"/>
              <a:t>Create Calculated Field</a:t>
            </a:r>
            <a:r>
              <a:rPr lang="en-US" dirty="0"/>
              <a:t>.  Name it </a:t>
            </a:r>
            <a:r>
              <a:rPr lang="en-US" b="1" dirty="0"/>
              <a:t>Margin</a:t>
            </a:r>
            <a:r>
              <a:rPr lang="en-US" dirty="0"/>
              <a:t>, formula is </a:t>
            </a:r>
            <a:r>
              <a:rPr lang="en-US" b="1" dirty="0"/>
              <a:t>SUM([Profit])/SUM([Sales])</a:t>
            </a:r>
            <a:endParaRPr lang="en-US" dirty="0"/>
          </a:p>
          <a:p>
            <a:r>
              <a:rPr lang="en-US" dirty="0"/>
              <a:t>Drag </a:t>
            </a:r>
            <a:r>
              <a:rPr lang="en-US" b="1" dirty="0"/>
              <a:t>Category</a:t>
            </a:r>
            <a:r>
              <a:rPr lang="en-US" dirty="0"/>
              <a:t> and </a:t>
            </a:r>
            <a:r>
              <a:rPr lang="en-US" b="1" dirty="0"/>
              <a:t>Subcategory</a:t>
            </a:r>
            <a:r>
              <a:rPr lang="en-US" dirty="0"/>
              <a:t> to </a:t>
            </a:r>
            <a:r>
              <a:rPr lang="en-US" b="1" dirty="0"/>
              <a:t>Row</a:t>
            </a:r>
            <a:endParaRPr lang="en-US" dirty="0"/>
          </a:p>
          <a:p>
            <a:r>
              <a:rPr lang="en-US" dirty="0"/>
              <a:t>Drag </a:t>
            </a:r>
            <a:r>
              <a:rPr lang="en-US" b="1" dirty="0"/>
              <a:t>Order Date</a:t>
            </a:r>
            <a:r>
              <a:rPr lang="en-US" dirty="0"/>
              <a:t> to </a:t>
            </a:r>
            <a:r>
              <a:rPr lang="en-US" b="1" dirty="0"/>
              <a:t>Columns</a:t>
            </a:r>
            <a:r>
              <a:rPr lang="en-US" dirty="0"/>
              <a:t>, and then change to </a:t>
            </a:r>
            <a:r>
              <a:rPr lang="en-US" b="1" dirty="0"/>
              <a:t>Month (discrete)</a:t>
            </a:r>
            <a:endParaRPr lang="en-US" dirty="0"/>
          </a:p>
          <a:p>
            <a:r>
              <a:rPr lang="en-US" dirty="0"/>
              <a:t>Drag </a:t>
            </a:r>
            <a:r>
              <a:rPr lang="en-US" b="1" dirty="0"/>
              <a:t>Category</a:t>
            </a:r>
            <a:r>
              <a:rPr lang="en-US" dirty="0"/>
              <a:t> to </a:t>
            </a:r>
            <a:r>
              <a:rPr lang="en-US" b="1" dirty="0"/>
              <a:t>Filter</a:t>
            </a:r>
            <a:r>
              <a:rPr lang="en-US" dirty="0"/>
              <a:t> shelf, and select only </a:t>
            </a:r>
            <a:r>
              <a:rPr lang="en-US" b="1" dirty="0"/>
              <a:t>Furniture</a:t>
            </a:r>
          </a:p>
          <a:p>
            <a:r>
              <a:rPr lang="en-US" dirty="0"/>
              <a:t>Finally, drag your new </a:t>
            </a:r>
            <a:r>
              <a:rPr lang="en-US" b="1" dirty="0"/>
              <a:t>Margin</a:t>
            </a:r>
            <a:r>
              <a:rPr lang="en-US" dirty="0"/>
              <a:t> field to the viz.  We have a table of numbers.  Not the most user-friendly…</a:t>
            </a:r>
          </a:p>
        </p:txBody>
      </p:sp>
      <p:sp>
        <p:nvSpPr>
          <p:cNvPr id="3" name="Text Placeholder 2"/>
          <p:cNvSpPr>
            <a:spLocks noGrp="1"/>
          </p:cNvSpPr>
          <p:nvPr>
            <p:ph type="body" sz="quarter" idx="12"/>
          </p:nvPr>
        </p:nvSpPr>
        <p:spPr>
          <a:prstGeom prst="rect">
            <a:avLst/>
          </a:prstGeom>
        </p:spPr>
        <p:txBody>
          <a:bodyPr/>
          <a:lstStyle/>
          <a:p>
            <a:r>
              <a:rPr lang="en-US" dirty="0"/>
              <a:t>Heat Maps</a:t>
            </a:r>
          </a:p>
        </p:txBody>
      </p:sp>
    </p:spTree>
    <p:extLst>
      <p:ext uri="{BB962C8B-B14F-4D97-AF65-F5344CB8AC3E}">
        <p14:creationId xmlns:p14="http://schemas.microsoft.com/office/powerpoint/2010/main" val="1018224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4"/>
          </p:nvPr>
        </p:nvSpPr>
        <p:spPr>
          <a:xfrm>
            <a:off x="440297" y="1577929"/>
            <a:ext cx="8296138" cy="1538883"/>
          </a:xfrm>
        </p:spPr>
        <p:txBody>
          <a:bodyPr/>
          <a:lstStyle/>
          <a:p>
            <a:r>
              <a:rPr lang="en-US" dirty="0"/>
              <a:t>Select </a:t>
            </a:r>
            <a:r>
              <a:rPr lang="en-US" b="1" dirty="0"/>
              <a:t>Heat Map</a:t>
            </a:r>
            <a:r>
              <a:rPr lang="en-US" dirty="0"/>
              <a:t> from Show Me, and then drag </a:t>
            </a:r>
            <a:r>
              <a:rPr lang="en-US" b="1" dirty="0"/>
              <a:t>AGG(Margin)</a:t>
            </a:r>
            <a:r>
              <a:rPr lang="en-US" dirty="0"/>
              <a:t> on the </a:t>
            </a:r>
            <a:r>
              <a:rPr lang="en-US" b="1" dirty="0"/>
              <a:t>Marks</a:t>
            </a:r>
            <a:r>
              <a:rPr lang="en-US" dirty="0"/>
              <a:t> card to </a:t>
            </a:r>
            <a:r>
              <a:rPr lang="en-US" b="1" dirty="0"/>
              <a:t>Color</a:t>
            </a:r>
            <a:r>
              <a:rPr lang="en-US" dirty="0"/>
              <a:t>.  Change color to Orange-Blue Diverging.  Drag edges if needed to make the viz larger.  This is much better than the table of numbers!  We immediately see some insights – e.g. </a:t>
            </a:r>
            <a:r>
              <a:rPr lang="en-AU" dirty="0"/>
              <a:t>maybe we are selling tables as a loss leader and making it up on chairs?</a:t>
            </a:r>
            <a:endParaRPr lang="en-US" dirty="0"/>
          </a:p>
        </p:txBody>
      </p:sp>
      <p:sp>
        <p:nvSpPr>
          <p:cNvPr id="3" name="Text Placeholder 2"/>
          <p:cNvSpPr>
            <a:spLocks noGrp="1"/>
          </p:cNvSpPr>
          <p:nvPr>
            <p:ph type="body" sz="quarter" idx="12"/>
          </p:nvPr>
        </p:nvSpPr>
        <p:spPr>
          <a:prstGeom prst="rect">
            <a:avLst/>
          </a:prstGeom>
        </p:spPr>
        <p:txBody>
          <a:bodyPr/>
          <a:lstStyle/>
          <a:p>
            <a:r>
              <a:rPr lang="en-US" dirty="0"/>
              <a:t>Heat Maps</a:t>
            </a:r>
          </a:p>
        </p:txBody>
      </p:sp>
    </p:spTree>
    <p:extLst>
      <p:ext uri="{BB962C8B-B14F-4D97-AF65-F5344CB8AC3E}">
        <p14:creationId xmlns:p14="http://schemas.microsoft.com/office/powerpoint/2010/main" val="19434495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prstGeom prst="rect">
            <a:avLst/>
          </a:prstGeom>
        </p:spPr>
        <p:txBody>
          <a:bodyPr/>
          <a:lstStyle/>
          <a:p>
            <a:r>
              <a:rPr lang="en-US" dirty="0"/>
              <a:t>Heat Maps</a:t>
            </a:r>
          </a:p>
        </p:txBody>
      </p:sp>
      <p:pic>
        <p:nvPicPr>
          <p:cNvPr id="5" name="Heat Map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56344" y="960581"/>
            <a:ext cx="6268065" cy="5223639"/>
          </a:xfrm>
          <a:prstGeom prst="rect">
            <a:avLst/>
          </a:prstGeom>
        </p:spPr>
      </p:pic>
    </p:spTree>
    <p:extLst>
      <p:ext uri="{BB962C8B-B14F-4D97-AF65-F5344CB8AC3E}">
        <p14:creationId xmlns:p14="http://schemas.microsoft.com/office/powerpoint/2010/main" val="112317870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a:xfrm>
            <a:off x="441241" y="1576464"/>
            <a:ext cx="8278223" cy="680186"/>
          </a:xfrm>
          <a:prstGeom prst="rect">
            <a:avLst/>
          </a:prstGeom>
        </p:spPr>
        <p:txBody>
          <a:bodyPr/>
          <a:lstStyle/>
          <a:p>
            <a:pPr defTabSz="914309" fontAlgn="auto">
              <a:spcAft>
                <a:spcPts val="0"/>
              </a:spcAft>
              <a:defRPr/>
            </a:pPr>
            <a:r>
              <a:rPr lang="en-US" sz="3400" dirty="0"/>
              <a:t>Getting</a:t>
            </a:r>
            <a:r>
              <a:rPr lang="en-US" dirty="0"/>
              <a:t> Started with Data</a:t>
            </a:r>
          </a:p>
          <a:p>
            <a:pPr defTabSz="914309" fontAlgn="auto">
              <a:spcAft>
                <a:spcPts val="0"/>
              </a:spcAft>
              <a:defRPr/>
            </a:pPr>
            <a:endParaRPr lang="en-US" sz="1700" dirty="0">
              <a:latin typeface="Merriweather Light"/>
              <a:ea typeface="+mn-ea"/>
              <a:cs typeface="Merriweather Light"/>
            </a:endParaRPr>
          </a:p>
        </p:txBody>
      </p:sp>
    </p:spTree>
    <p:extLst>
      <p:ext uri="{BB962C8B-B14F-4D97-AF65-F5344CB8AC3E}">
        <p14:creationId xmlns:p14="http://schemas.microsoft.com/office/powerpoint/2010/main" val="35380999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441241" y="1576464"/>
            <a:ext cx="8278223" cy="393954"/>
          </a:xfrm>
        </p:spPr>
        <p:txBody>
          <a:bodyPr/>
          <a:lstStyle/>
          <a:p>
            <a:r>
              <a:rPr lang="en-US" dirty="0"/>
              <a:t>Connect to Data Screen</a:t>
            </a:r>
          </a:p>
        </p:txBody>
      </p:sp>
    </p:spTree>
    <p:extLst>
      <p:ext uri="{BB962C8B-B14F-4D97-AF65-F5344CB8AC3E}">
        <p14:creationId xmlns:p14="http://schemas.microsoft.com/office/powerpoint/2010/main" val="32539539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3"/>
          </p:nvPr>
        </p:nvSpPr>
        <p:spPr>
          <a:xfrm>
            <a:off x="6488907" y="1573128"/>
            <a:ext cx="2248063" cy="1846659"/>
          </a:xfrm>
        </p:spPr>
        <p:txBody>
          <a:bodyPr/>
          <a:lstStyle/>
          <a:p>
            <a:r>
              <a:rPr lang="en-US" dirty="0"/>
              <a:t>To connect to the Superstore file, </a:t>
            </a:r>
            <a:r>
              <a:rPr lang="en-US" b="1" dirty="0"/>
              <a:t>click on Excel, navigate to where you saved the file and click open</a:t>
            </a:r>
            <a:r>
              <a:rPr lang="en-US" dirty="0"/>
              <a:t>. </a:t>
            </a:r>
          </a:p>
        </p:txBody>
      </p:sp>
      <p:sp>
        <p:nvSpPr>
          <p:cNvPr id="3" name="Text Placeholder 2"/>
          <p:cNvSpPr>
            <a:spLocks noGrp="1"/>
          </p:cNvSpPr>
          <p:nvPr>
            <p:ph type="body" sz="quarter" idx="12"/>
          </p:nvPr>
        </p:nvSpPr>
        <p:spPr>
          <a:xfrm>
            <a:off x="443787" y="498916"/>
            <a:ext cx="8293183" cy="393954"/>
          </a:xfrm>
          <a:prstGeom prst="rect">
            <a:avLst/>
          </a:prstGeom>
        </p:spPr>
        <p:txBody>
          <a:bodyPr/>
          <a:lstStyle/>
          <a:p>
            <a:pPr defTabSz="914309" fontAlgn="auto">
              <a:spcAft>
                <a:spcPts val="0"/>
              </a:spcAft>
              <a:defRPr/>
            </a:pPr>
            <a:r>
              <a:rPr lang="en-US" dirty="0"/>
              <a:t>Connect to Data Screen</a:t>
            </a:r>
          </a:p>
        </p:txBody>
      </p:sp>
      <p:pic>
        <p:nvPicPr>
          <p:cNvPr id="7" name="Connect to Data">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33375" y="960581"/>
            <a:ext cx="6000750" cy="5000866"/>
          </a:xfrm>
          <a:prstGeom prst="rect">
            <a:avLst/>
          </a:prstGeom>
        </p:spPr>
      </p:pic>
    </p:spTree>
    <p:extLst>
      <p:ext uri="{BB962C8B-B14F-4D97-AF65-F5344CB8AC3E}">
        <p14:creationId xmlns:p14="http://schemas.microsoft.com/office/powerpoint/2010/main" val="139834407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441241" y="1576464"/>
            <a:ext cx="8278223" cy="393954"/>
          </a:xfrm>
        </p:spPr>
        <p:txBody>
          <a:bodyPr/>
          <a:lstStyle/>
          <a:p>
            <a:r>
              <a:rPr lang="en-US" dirty="0"/>
              <a:t>Connecting to Tableau</a:t>
            </a:r>
          </a:p>
        </p:txBody>
      </p:sp>
    </p:spTree>
    <p:extLst>
      <p:ext uri="{BB962C8B-B14F-4D97-AF65-F5344CB8AC3E}">
        <p14:creationId xmlns:p14="http://schemas.microsoft.com/office/powerpoint/2010/main" val="30485974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4"/>
          </p:nvPr>
        </p:nvSpPr>
        <p:spPr>
          <a:xfrm>
            <a:off x="440297" y="1577929"/>
            <a:ext cx="8296138" cy="3385542"/>
          </a:xfrm>
        </p:spPr>
        <p:txBody>
          <a:bodyPr/>
          <a:lstStyle/>
          <a:p>
            <a:r>
              <a:rPr lang="en-US" dirty="0"/>
              <a:t>Now Tableau brings us to the data connection window. </a:t>
            </a:r>
          </a:p>
          <a:p>
            <a:pPr lvl="0"/>
            <a:r>
              <a:rPr lang="en-US" dirty="0"/>
              <a:t>Here we can see the name of the file – and here we can click to rename the connection if desired</a:t>
            </a:r>
          </a:p>
          <a:p>
            <a:pPr lvl="0"/>
            <a:r>
              <a:rPr lang="en-US" dirty="0"/>
              <a:t>Down below, we can see all the sheets in the Excel file. </a:t>
            </a:r>
          </a:p>
          <a:p>
            <a:pPr lvl="1"/>
            <a:r>
              <a:rPr lang="en-US" sz="2000" dirty="0"/>
              <a:t>Sheets in Excel are treated the same as tables in databases, and we can choose to connect to a single table or join multiple tables. </a:t>
            </a:r>
          </a:p>
          <a:p>
            <a:pPr lvl="0"/>
            <a:r>
              <a:rPr lang="en-US" dirty="0"/>
              <a:t>Simply </a:t>
            </a:r>
            <a:r>
              <a:rPr lang="en-US" b="1" dirty="0"/>
              <a:t>drag a sheet into the data connection canvas</a:t>
            </a:r>
            <a:r>
              <a:rPr lang="en-US" dirty="0"/>
              <a:t>.  </a:t>
            </a:r>
          </a:p>
          <a:p>
            <a:pPr lvl="1"/>
            <a:r>
              <a:rPr lang="en-US" sz="2000" dirty="0"/>
              <a:t>Tables can be renamed simply by clicking on the name. The gear icon brings up options related to the data source. </a:t>
            </a:r>
          </a:p>
          <a:p>
            <a:pPr lvl="0"/>
            <a:r>
              <a:rPr lang="en-US" dirty="0"/>
              <a:t>We can see the data down in the preview pane. </a:t>
            </a:r>
          </a:p>
        </p:txBody>
      </p:sp>
      <p:sp>
        <p:nvSpPr>
          <p:cNvPr id="3" name="Text Placeholder 2"/>
          <p:cNvSpPr>
            <a:spLocks noGrp="1"/>
          </p:cNvSpPr>
          <p:nvPr>
            <p:ph type="body" sz="quarter" idx="12"/>
          </p:nvPr>
        </p:nvSpPr>
        <p:spPr>
          <a:xfrm>
            <a:off x="443787" y="498916"/>
            <a:ext cx="8293183" cy="393954"/>
          </a:xfrm>
          <a:prstGeom prst="rect">
            <a:avLst/>
          </a:prstGeom>
        </p:spPr>
        <p:txBody>
          <a:bodyPr/>
          <a:lstStyle/>
          <a:p>
            <a:r>
              <a:rPr lang="en-US" dirty="0"/>
              <a:t>Connecting to Tableau</a:t>
            </a:r>
          </a:p>
        </p:txBody>
      </p:sp>
    </p:spTree>
    <p:extLst>
      <p:ext uri="{BB962C8B-B14F-4D97-AF65-F5344CB8AC3E}">
        <p14:creationId xmlns:p14="http://schemas.microsoft.com/office/powerpoint/2010/main" val="11364213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4"/>
          </p:nvPr>
        </p:nvSpPr>
        <p:spPr>
          <a:xfrm>
            <a:off x="440297" y="1577929"/>
            <a:ext cx="8296138" cy="2923877"/>
          </a:xfrm>
        </p:spPr>
        <p:txBody>
          <a:bodyPr/>
          <a:lstStyle/>
          <a:p>
            <a:r>
              <a:rPr lang="en-AU" dirty="0"/>
              <a:t>We have already created some bar charts, but now let’s dive more deeply into this very simple but very powerful chart type.</a:t>
            </a:r>
            <a:endParaRPr lang="en-US" dirty="0"/>
          </a:p>
          <a:p>
            <a:r>
              <a:rPr lang="en-US" dirty="0"/>
              <a:t>Let’s Analyze </a:t>
            </a:r>
            <a:r>
              <a:rPr lang="en-US" b="1" dirty="0"/>
              <a:t>Sales</a:t>
            </a:r>
            <a:r>
              <a:rPr lang="en-US" dirty="0"/>
              <a:t> (double click) by </a:t>
            </a:r>
            <a:r>
              <a:rPr lang="en-US" b="1" dirty="0"/>
              <a:t>Category</a:t>
            </a:r>
            <a:r>
              <a:rPr lang="en-US" dirty="0"/>
              <a:t> (double click) and drill down to </a:t>
            </a:r>
            <a:r>
              <a:rPr lang="en-US" b="1" dirty="0"/>
              <a:t>Sub-Category</a:t>
            </a:r>
            <a:r>
              <a:rPr lang="en-US" dirty="0"/>
              <a:t> (drag to Columns, left of Category).</a:t>
            </a:r>
          </a:p>
          <a:p>
            <a:r>
              <a:rPr lang="en-US" dirty="0"/>
              <a:t>To make this easier to read let’s rotate it (click </a:t>
            </a:r>
            <a:r>
              <a:rPr lang="en-US" b="1" dirty="0"/>
              <a:t>Swap</a:t>
            </a:r>
            <a:r>
              <a:rPr lang="en-US" dirty="0"/>
              <a:t> in the toolbar) and sort it (click </a:t>
            </a:r>
            <a:r>
              <a:rPr lang="en-US" b="1" dirty="0"/>
              <a:t>Sort</a:t>
            </a:r>
            <a:r>
              <a:rPr lang="en-US" dirty="0"/>
              <a:t> icon).</a:t>
            </a:r>
          </a:p>
          <a:p>
            <a:r>
              <a:rPr lang="en-US" dirty="0"/>
              <a:t>This gives me a very nice look at Sales (in just a few seconds!).  For example, Furniture (especially Chairs) seems to be selling well.  But what about Profits?</a:t>
            </a:r>
          </a:p>
        </p:txBody>
      </p:sp>
      <p:sp>
        <p:nvSpPr>
          <p:cNvPr id="3" name="Text Placeholder 2"/>
          <p:cNvSpPr>
            <a:spLocks noGrp="1"/>
          </p:cNvSpPr>
          <p:nvPr>
            <p:ph type="body" sz="quarter" idx="12"/>
          </p:nvPr>
        </p:nvSpPr>
        <p:spPr>
          <a:xfrm>
            <a:off x="443786" y="498916"/>
            <a:ext cx="8293183" cy="418576"/>
          </a:xfrm>
          <a:prstGeom prst="rect">
            <a:avLst/>
          </a:prstGeom>
        </p:spPr>
        <p:txBody>
          <a:bodyPr/>
          <a:lstStyle/>
          <a:p>
            <a:pPr defTabSz="914355">
              <a:defRPr/>
            </a:pPr>
            <a:r>
              <a:rPr lang="en-US" sz="3400" dirty="0"/>
              <a:t>Bar Charts</a:t>
            </a:r>
            <a:endParaRPr lang="en-US" dirty="0"/>
          </a:p>
        </p:txBody>
      </p:sp>
    </p:spTree>
    <p:extLst>
      <p:ext uri="{BB962C8B-B14F-4D97-AF65-F5344CB8AC3E}">
        <p14:creationId xmlns:p14="http://schemas.microsoft.com/office/powerpoint/2010/main" val="42407038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4"/>
          </p:nvPr>
        </p:nvSpPr>
        <p:spPr>
          <a:xfrm>
            <a:off x="440297" y="1577931"/>
            <a:ext cx="8296138" cy="2923877"/>
          </a:xfrm>
        </p:spPr>
        <p:txBody>
          <a:bodyPr/>
          <a:lstStyle/>
          <a:p>
            <a:r>
              <a:rPr lang="en-US" dirty="0"/>
              <a:t>There’s a lot we can do on this screen (we will go over each of these in detail later in the class):</a:t>
            </a:r>
          </a:p>
          <a:p>
            <a:pPr lvl="0"/>
            <a:r>
              <a:rPr lang="en-US" dirty="0"/>
              <a:t>If our column names aren’t ideal, we can </a:t>
            </a:r>
            <a:r>
              <a:rPr lang="en-US" b="1" dirty="0"/>
              <a:t>click on the drop down arrow</a:t>
            </a:r>
            <a:r>
              <a:rPr lang="en-US" dirty="0"/>
              <a:t> to the right of the name and select rename. </a:t>
            </a:r>
          </a:p>
          <a:p>
            <a:pPr lvl="0"/>
            <a:r>
              <a:rPr lang="en-US" b="1" dirty="0"/>
              <a:t>Clicking on the data type</a:t>
            </a:r>
            <a:r>
              <a:rPr lang="en-US" dirty="0"/>
              <a:t> icon allows us to change the default data type for that column. </a:t>
            </a:r>
          </a:p>
          <a:p>
            <a:pPr lvl="0"/>
            <a:r>
              <a:rPr lang="en-US" dirty="0"/>
              <a:t>If a field contains data that is concatenated, like Order ID and we’d like to split it, we can do that with the </a:t>
            </a:r>
            <a:r>
              <a:rPr lang="en-US" b="1" dirty="0"/>
              <a:t>Split option</a:t>
            </a:r>
            <a:r>
              <a:rPr lang="en-US" dirty="0"/>
              <a:t> – either custom or automatic.</a:t>
            </a:r>
          </a:p>
        </p:txBody>
      </p:sp>
      <p:sp>
        <p:nvSpPr>
          <p:cNvPr id="3" name="Text Placeholder 2"/>
          <p:cNvSpPr>
            <a:spLocks noGrp="1"/>
          </p:cNvSpPr>
          <p:nvPr>
            <p:ph type="body" sz="quarter" idx="12"/>
          </p:nvPr>
        </p:nvSpPr>
        <p:spPr>
          <a:xfrm>
            <a:off x="443787" y="498916"/>
            <a:ext cx="8293183" cy="393954"/>
          </a:xfrm>
          <a:prstGeom prst="rect">
            <a:avLst/>
          </a:prstGeom>
        </p:spPr>
        <p:txBody>
          <a:bodyPr/>
          <a:lstStyle/>
          <a:p>
            <a:r>
              <a:rPr lang="en-US" dirty="0"/>
              <a:t>Connecting to Tableau</a:t>
            </a:r>
          </a:p>
        </p:txBody>
      </p:sp>
    </p:spTree>
    <p:extLst>
      <p:ext uri="{BB962C8B-B14F-4D97-AF65-F5344CB8AC3E}">
        <p14:creationId xmlns:p14="http://schemas.microsoft.com/office/powerpoint/2010/main" val="2271637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443787" y="498916"/>
            <a:ext cx="8293183" cy="393954"/>
          </a:xfrm>
          <a:prstGeom prst="rect">
            <a:avLst/>
          </a:prstGeom>
        </p:spPr>
        <p:txBody>
          <a:bodyPr/>
          <a:lstStyle/>
          <a:p>
            <a:pPr defTabSz="914309" fontAlgn="auto">
              <a:spcAft>
                <a:spcPts val="0"/>
              </a:spcAft>
              <a:defRPr/>
            </a:pPr>
            <a:r>
              <a:rPr lang="en-US" dirty="0">
                <a:ea typeface="+mn-ea"/>
                <a:cs typeface="+mn-cs"/>
              </a:rPr>
              <a:t>Connecting to Tableau</a:t>
            </a:r>
          </a:p>
        </p:txBody>
      </p:sp>
      <p:pic>
        <p:nvPicPr>
          <p:cNvPr id="5" name="2.1.2 Connecting to Table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02642" y="960581"/>
            <a:ext cx="5975470" cy="4979798"/>
          </a:xfrm>
          <a:prstGeom prst="rect">
            <a:avLst/>
          </a:prstGeom>
        </p:spPr>
      </p:pic>
    </p:spTree>
    <p:extLst>
      <p:ext uri="{BB962C8B-B14F-4D97-AF65-F5344CB8AC3E}">
        <p14:creationId xmlns:p14="http://schemas.microsoft.com/office/powerpoint/2010/main" val="353160505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441241" y="1576464"/>
            <a:ext cx="8278223" cy="393954"/>
          </a:xfrm>
        </p:spPr>
        <p:txBody>
          <a:bodyPr/>
          <a:lstStyle/>
          <a:p>
            <a:r>
              <a:rPr lang="en-US" dirty="0"/>
              <a:t>Live versus Extract</a:t>
            </a:r>
          </a:p>
        </p:txBody>
      </p:sp>
    </p:spTree>
    <p:extLst>
      <p:ext uri="{BB962C8B-B14F-4D97-AF65-F5344CB8AC3E}">
        <p14:creationId xmlns:p14="http://schemas.microsoft.com/office/powerpoint/2010/main" val="13145770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4"/>
          </p:nvPr>
        </p:nvSpPr>
        <p:spPr>
          <a:xfrm>
            <a:off x="440297" y="1577929"/>
            <a:ext cx="8296138" cy="4616648"/>
          </a:xfrm>
        </p:spPr>
        <p:txBody>
          <a:bodyPr/>
          <a:lstStyle/>
          <a:p>
            <a:pPr indent="0">
              <a:buNone/>
            </a:pPr>
            <a:r>
              <a:rPr lang="en-US" dirty="0"/>
              <a:t>Something to consider before we begin analyzing our data is if we want to connect live or extract.</a:t>
            </a:r>
          </a:p>
          <a:p>
            <a:r>
              <a:rPr lang="en-US" dirty="0"/>
              <a:t>Connecting live leaves the data in the database or source file. </a:t>
            </a:r>
          </a:p>
          <a:p>
            <a:pPr lvl="0"/>
            <a:r>
              <a:rPr lang="en-US" dirty="0"/>
              <a:t>This is best when we want to leverage a high performance database’s capabilities, or to get up-to-the-second changes in data visualized in Tableau. </a:t>
            </a:r>
          </a:p>
          <a:p>
            <a:r>
              <a:rPr lang="en-US" dirty="0"/>
              <a:t>A live data connection means that Tableau sends queries to your database and retrieves up to date data whenever the Tableau dashboard is updated.</a:t>
            </a:r>
          </a:p>
          <a:p>
            <a:r>
              <a:rPr lang="en-US" dirty="0"/>
              <a:t> A live data connection is best and should be used when the live connection</a:t>
            </a:r>
          </a:p>
          <a:p>
            <a:r>
              <a:rPr lang="en-US" dirty="0"/>
              <a:t> between the Tableau dashboard and your data is possible.</a:t>
            </a:r>
          </a:p>
          <a:p>
            <a:r>
              <a:rPr lang="en-US" dirty="0"/>
              <a:t> That being said, sometimes connecting live can result in a slow experience, depending on the database. </a:t>
            </a:r>
          </a:p>
        </p:txBody>
      </p:sp>
      <p:sp>
        <p:nvSpPr>
          <p:cNvPr id="3" name="Text Placeholder 2"/>
          <p:cNvSpPr>
            <a:spLocks noGrp="1"/>
          </p:cNvSpPr>
          <p:nvPr>
            <p:ph type="body" sz="quarter" idx="12"/>
          </p:nvPr>
        </p:nvSpPr>
        <p:spPr>
          <a:xfrm>
            <a:off x="443787" y="498916"/>
            <a:ext cx="8293183" cy="393954"/>
          </a:xfrm>
          <a:prstGeom prst="rect">
            <a:avLst/>
          </a:prstGeom>
        </p:spPr>
        <p:txBody>
          <a:bodyPr/>
          <a:lstStyle/>
          <a:p>
            <a:r>
              <a:rPr lang="en-US" dirty="0"/>
              <a:t>Live versus Extract</a:t>
            </a:r>
          </a:p>
        </p:txBody>
      </p:sp>
    </p:spTree>
    <p:extLst>
      <p:ext uri="{BB962C8B-B14F-4D97-AF65-F5344CB8AC3E}">
        <p14:creationId xmlns:p14="http://schemas.microsoft.com/office/powerpoint/2010/main" val="35806244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4"/>
          </p:nvPr>
        </p:nvSpPr>
        <p:spPr>
          <a:xfrm>
            <a:off x="440297" y="1577930"/>
            <a:ext cx="8296138" cy="4206280"/>
          </a:xfrm>
        </p:spPr>
        <p:txBody>
          <a:bodyPr/>
          <a:lstStyle/>
          <a:p>
            <a:r>
              <a:rPr lang="en-US" dirty="0"/>
              <a:t>The other option is to extract the data into Tableau's high performance in-memory data engine.  </a:t>
            </a:r>
          </a:p>
          <a:p>
            <a:r>
              <a:rPr lang="en-US" dirty="0"/>
              <a:t>Which means that Tableau sends queries to your extracted or static database and not the underlying data.</a:t>
            </a:r>
          </a:p>
          <a:p>
            <a:r>
              <a:rPr lang="en-US" dirty="0"/>
              <a:t> Any updates to the underlying database will not update the Tableau dashboard. You will have to refresh the Tableau extract to get the up-to-date data.</a:t>
            </a:r>
          </a:p>
          <a:p>
            <a:r>
              <a:rPr lang="en-US" dirty="0"/>
              <a:t> TDE should be used when a live connection to your data is not possible,  when the live data connection is too slow, or  in such cases where the size of the data is extremely large.</a:t>
            </a:r>
          </a:p>
          <a:p>
            <a:r>
              <a:rPr lang="en-US" dirty="0"/>
              <a:t> In general, TDE should be used when your data is located on your own computer,  a real data feed to your dashboard is not needed and  when the data size is sufficiently large</a:t>
            </a:r>
          </a:p>
        </p:txBody>
      </p:sp>
      <p:sp>
        <p:nvSpPr>
          <p:cNvPr id="3" name="Text Placeholder 2"/>
          <p:cNvSpPr>
            <a:spLocks noGrp="1"/>
          </p:cNvSpPr>
          <p:nvPr>
            <p:ph type="body" sz="quarter" idx="12"/>
          </p:nvPr>
        </p:nvSpPr>
        <p:spPr>
          <a:xfrm>
            <a:off x="443787" y="498916"/>
            <a:ext cx="8293183" cy="393954"/>
          </a:xfrm>
          <a:prstGeom prst="rect">
            <a:avLst/>
          </a:prstGeom>
        </p:spPr>
        <p:txBody>
          <a:bodyPr/>
          <a:lstStyle/>
          <a:p>
            <a:r>
              <a:rPr lang="en-US" dirty="0"/>
              <a:t>Live versus Extract</a:t>
            </a:r>
          </a:p>
        </p:txBody>
      </p:sp>
    </p:spTree>
    <p:extLst>
      <p:ext uri="{BB962C8B-B14F-4D97-AF65-F5344CB8AC3E}">
        <p14:creationId xmlns:p14="http://schemas.microsoft.com/office/powerpoint/2010/main" val="26032816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4"/>
          </p:nvPr>
        </p:nvSpPr>
        <p:spPr>
          <a:xfrm>
            <a:off x="440297" y="1577931"/>
            <a:ext cx="8296138" cy="2934137"/>
          </a:xfrm>
        </p:spPr>
        <p:txBody>
          <a:bodyPr/>
          <a:lstStyle/>
          <a:p>
            <a:r>
              <a:rPr lang="en-US" dirty="0"/>
              <a:t> A Tableau data extract is recommended when your database is too slow for</a:t>
            </a:r>
          </a:p>
          <a:p>
            <a:r>
              <a:rPr lang="en-US" dirty="0"/>
              <a:t> interactive analytics </a:t>
            </a:r>
          </a:p>
          <a:p>
            <a:r>
              <a:rPr lang="en-US" dirty="0"/>
              <a:t>or when you need to be offline and  will not always have an internet or network connection to your data.</a:t>
            </a:r>
          </a:p>
          <a:p>
            <a:r>
              <a:rPr lang="en-US" dirty="0"/>
              <a:t> A live connection is recommended when you have a fast database or  when you need up to the minute </a:t>
            </a:r>
          </a:p>
          <a:p>
            <a:pPr lvl="1"/>
            <a:r>
              <a:rPr lang="en-US" dirty="0"/>
              <a:t>Bus schedules</a:t>
            </a:r>
          </a:p>
          <a:p>
            <a:pPr lvl="1"/>
            <a:r>
              <a:rPr lang="en-US" dirty="0"/>
              <a:t>Currency exchange</a:t>
            </a:r>
          </a:p>
        </p:txBody>
      </p:sp>
      <p:sp>
        <p:nvSpPr>
          <p:cNvPr id="3" name="Text Placeholder 2"/>
          <p:cNvSpPr>
            <a:spLocks noGrp="1"/>
          </p:cNvSpPr>
          <p:nvPr>
            <p:ph type="body" sz="quarter" idx="12"/>
          </p:nvPr>
        </p:nvSpPr>
        <p:spPr>
          <a:xfrm>
            <a:off x="443787" y="498916"/>
            <a:ext cx="8293183" cy="393954"/>
          </a:xfrm>
          <a:prstGeom prst="rect">
            <a:avLst/>
          </a:prstGeom>
        </p:spPr>
        <p:txBody>
          <a:bodyPr/>
          <a:lstStyle/>
          <a:p>
            <a:r>
              <a:rPr lang="en-US" dirty="0"/>
              <a:t>When to use Live or Extract?</a:t>
            </a:r>
          </a:p>
        </p:txBody>
      </p:sp>
    </p:spTree>
    <p:extLst>
      <p:ext uri="{BB962C8B-B14F-4D97-AF65-F5344CB8AC3E}">
        <p14:creationId xmlns:p14="http://schemas.microsoft.com/office/powerpoint/2010/main" val="42701760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441241" y="1576464"/>
            <a:ext cx="8278223" cy="393954"/>
          </a:xfrm>
        </p:spPr>
        <p:txBody>
          <a:bodyPr/>
          <a:lstStyle/>
          <a:p>
            <a:r>
              <a:rPr lang="en-US" dirty="0"/>
              <a:t>Connecting to Multiple Tables</a:t>
            </a:r>
          </a:p>
        </p:txBody>
      </p:sp>
    </p:spTree>
    <p:extLst>
      <p:ext uri="{BB962C8B-B14F-4D97-AF65-F5344CB8AC3E}">
        <p14:creationId xmlns:p14="http://schemas.microsoft.com/office/powerpoint/2010/main" val="165199979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4"/>
          </p:nvPr>
        </p:nvSpPr>
        <p:spPr>
          <a:xfrm>
            <a:off x="440297" y="1577930"/>
            <a:ext cx="8296138" cy="2051844"/>
          </a:xfrm>
        </p:spPr>
        <p:txBody>
          <a:bodyPr/>
          <a:lstStyle/>
          <a:p>
            <a:pPr indent="0">
              <a:buNone/>
            </a:pPr>
            <a:r>
              <a:rPr lang="en-US" dirty="0"/>
              <a:t>Next, what if we realize we need to bring in additional data? </a:t>
            </a:r>
          </a:p>
          <a:p>
            <a:pPr lvl="0"/>
            <a:r>
              <a:rPr lang="en-US" dirty="0"/>
              <a:t>To add columns from </a:t>
            </a:r>
            <a:r>
              <a:rPr lang="en-US" i="1" dirty="0"/>
              <a:t>other tables</a:t>
            </a:r>
            <a:r>
              <a:rPr lang="en-US" dirty="0"/>
              <a:t> in the </a:t>
            </a:r>
            <a:r>
              <a:rPr lang="en-US" i="1" dirty="0"/>
              <a:t>same data source</a:t>
            </a:r>
            <a:r>
              <a:rPr lang="en-US" dirty="0"/>
              <a:t> (i.e. other worksheets in our Excel file), we need to edit our data connection. </a:t>
            </a:r>
          </a:p>
          <a:p>
            <a:pPr lvl="0"/>
            <a:r>
              <a:rPr lang="en-US" dirty="0"/>
              <a:t>To do so, </a:t>
            </a:r>
            <a:r>
              <a:rPr lang="en-US" b="1" dirty="0"/>
              <a:t>click on the Data Source tab</a:t>
            </a:r>
            <a:r>
              <a:rPr lang="en-US" dirty="0"/>
              <a:t>. </a:t>
            </a:r>
          </a:p>
          <a:p>
            <a:pPr lvl="0"/>
            <a:r>
              <a:rPr lang="en-US" dirty="0"/>
              <a:t>Let’s join our </a:t>
            </a:r>
            <a:r>
              <a:rPr lang="en-US" i="1" dirty="0"/>
              <a:t>returns table</a:t>
            </a:r>
            <a:r>
              <a:rPr lang="en-US" dirty="0"/>
              <a:t> to the </a:t>
            </a:r>
            <a:r>
              <a:rPr lang="en-US" i="1" dirty="0"/>
              <a:t>orders table</a:t>
            </a:r>
            <a:r>
              <a:rPr lang="en-US" dirty="0"/>
              <a:t>. </a:t>
            </a:r>
          </a:p>
          <a:p>
            <a:pPr lvl="1"/>
            <a:r>
              <a:rPr lang="en-US" sz="2000" dirty="0"/>
              <a:t>Double click or </a:t>
            </a:r>
            <a:r>
              <a:rPr lang="en-US" sz="2000" b="1" dirty="0"/>
              <a:t>drag out Returns</a:t>
            </a:r>
            <a:r>
              <a:rPr lang="en-US" sz="2000" dirty="0"/>
              <a:t>. </a:t>
            </a:r>
          </a:p>
        </p:txBody>
      </p:sp>
      <p:sp>
        <p:nvSpPr>
          <p:cNvPr id="3" name="Text Placeholder 2"/>
          <p:cNvSpPr>
            <a:spLocks noGrp="1"/>
          </p:cNvSpPr>
          <p:nvPr>
            <p:ph type="body" sz="quarter" idx="12"/>
          </p:nvPr>
        </p:nvSpPr>
        <p:spPr>
          <a:xfrm>
            <a:off x="443787" y="498916"/>
            <a:ext cx="8293183" cy="393954"/>
          </a:xfrm>
          <a:prstGeom prst="rect">
            <a:avLst/>
          </a:prstGeom>
        </p:spPr>
        <p:txBody>
          <a:bodyPr/>
          <a:lstStyle/>
          <a:p>
            <a:r>
              <a:rPr lang="en-US" dirty="0"/>
              <a:t>Connecting to Multiple Tables</a:t>
            </a:r>
          </a:p>
        </p:txBody>
      </p:sp>
    </p:spTree>
    <p:extLst>
      <p:ext uri="{BB962C8B-B14F-4D97-AF65-F5344CB8AC3E}">
        <p14:creationId xmlns:p14="http://schemas.microsoft.com/office/powerpoint/2010/main" val="19964515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443787" y="498916"/>
            <a:ext cx="8293183" cy="393954"/>
          </a:xfrm>
        </p:spPr>
        <p:txBody>
          <a:bodyPr/>
          <a:lstStyle/>
          <a:p>
            <a:r>
              <a:rPr lang="en-US" dirty="0"/>
              <a:t>Types of Tables Joining </a:t>
            </a:r>
          </a:p>
        </p:txBody>
      </p:sp>
      <p:graphicFrame>
        <p:nvGraphicFramePr>
          <p:cNvPr id="7" name="Content Placeholder 6"/>
          <p:cNvGraphicFramePr>
            <a:graphicFrameLocks noGrp="1"/>
          </p:cNvGraphicFramePr>
          <p:nvPr>
            <p:ph idx="14"/>
            <p:extLst>
              <p:ext uri="{D42A27DB-BD31-4B8C-83A1-F6EECF244321}">
                <p14:modId xmlns:p14="http://schemas.microsoft.com/office/powerpoint/2010/main" val="1700919102"/>
              </p:ext>
            </p:extLst>
          </p:nvPr>
        </p:nvGraphicFramePr>
        <p:xfrm>
          <a:off x="440532" y="1578240"/>
          <a:ext cx="4216767" cy="1545165"/>
        </p:xfrm>
        <a:graphic>
          <a:graphicData uri="http://schemas.openxmlformats.org/drawingml/2006/table">
            <a:tbl>
              <a:tblPr firstRow="1" bandRow="1">
                <a:tableStyleId>{5C22544A-7EE6-4342-B048-85BDC9FD1C3A}</a:tableStyleId>
              </a:tblPr>
              <a:tblGrid>
                <a:gridCol w="1405589">
                  <a:extLst>
                    <a:ext uri="{9D8B030D-6E8A-4147-A177-3AD203B41FA5}">
                      <a16:colId xmlns:a16="http://schemas.microsoft.com/office/drawing/2014/main" val="20000"/>
                    </a:ext>
                  </a:extLst>
                </a:gridCol>
                <a:gridCol w="1405589">
                  <a:extLst>
                    <a:ext uri="{9D8B030D-6E8A-4147-A177-3AD203B41FA5}">
                      <a16:colId xmlns:a16="http://schemas.microsoft.com/office/drawing/2014/main" val="20001"/>
                    </a:ext>
                  </a:extLst>
                </a:gridCol>
                <a:gridCol w="1405589">
                  <a:extLst>
                    <a:ext uri="{9D8B030D-6E8A-4147-A177-3AD203B41FA5}">
                      <a16:colId xmlns:a16="http://schemas.microsoft.com/office/drawing/2014/main" val="20002"/>
                    </a:ext>
                  </a:extLst>
                </a:gridCol>
              </a:tblGrid>
              <a:tr h="309033">
                <a:tc>
                  <a:txBody>
                    <a:bodyPr/>
                    <a:lstStyle/>
                    <a:p>
                      <a:r>
                        <a:rPr lang="en-US" sz="1500" dirty="0"/>
                        <a:t>id</a:t>
                      </a:r>
                    </a:p>
                  </a:txBody>
                  <a:tcPr marL="57150" marR="57150" marT="38100" marB="38100"/>
                </a:tc>
                <a:tc>
                  <a:txBody>
                    <a:bodyPr/>
                    <a:lstStyle/>
                    <a:p>
                      <a:r>
                        <a:rPr lang="en-US" sz="1500" dirty="0"/>
                        <a:t>First name</a:t>
                      </a:r>
                    </a:p>
                  </a:txBody>
                  <a:tcPr marL="57150" marR="57150" marT="38100" marB="38100"/>
                </a:tc>
                <a:tc>
                  <a:txBody>
                    <a:bodyPr/>
                    <a:lstStyle/>
                    <a:p>
                      <a:r>
                        <a:rPr lang="en-US" sz="1500" dirty="0"/>
                        <a:t>Last name</a:t>
                      </a:r>
                    </a:p>
                  </a:txBody>
                  <a:tcPr marL="57150" marR="57150" marT="38100" marB="38100"/>
                </a:tc>
                <a:extLst>
                  <a:ext uri="{0D108BD9-81ED-4DB2-BD59-A6C34878D82A}">
                    <a16:rowId xmlns:a16="http://schemas.microsoft.com/office/drawing/2014/main" val="10000"/>
                  </a:ext>
                </a:extLst>
              </a:tr>
              <a:tr h="309033">
                <a:tc>
                  <a:txBody>
                    <a:bodyPr/>
                    <a:lstStyle/>
                    <a:p>
                      <a:r>
                        <a:rPr lang="en-US" sz="1500" dirty="0"/>
                        <a:t>1</a:t>
                      </a:r>
                    </a:p>
                  </a:txBody>
                  <a:tcPr marL="57150" marR="57150" marT="38100" marB="38100"/>
                </a:tc>
                <a:tc>
                  <a:txBody>
                    <a:bodyPr/>
                    <a:lstStyle/>
                    <a:p>
                      <a:r>
                        <a:rPr lang="en-US" sz="1500" dirty="0"/>
                        <a:t>Aaron</a:t>
                      </a:r>
                    </a:p>
                  </a:txBody>
                  <a:tcPr marL="57150" marR="57150" marT="38100" marB="38100"/>
                </a:tc>
                <a:tc>
                  <a:txBody>
                    <a:bodyPr/>
                    <a:lstStyle/>
                    <a:p>
                      <a:r>
                        <a:rPr lang="en-US" sz="1500" dirty="0"/>
                        <a:t>Cab</a:t>
                      </a:r>
                    </a:p>
                  </a:txBody>
                  <a:tcPr marL="57150" marR="57150" marT="38100" marB="38100"/>
                </a:tc>
                <a:extLst>
                  <a:ext uri="{0D108BD9-81ED-4DB2-BD59-A6C34878D82A}">
                    <a16:rowId xmlns:a16="http://schemas.microsoft.com/office/drawing/2014/main" val="10001"/>
                  </a:ext>
                </a:extLst>
              </a:tr>
              <a:tr h="309033">
                <a:tc>
                  <a:txBody>
                    <a:bodyPr/>
                    <a:lstStyle/>
                    <a:p>
                      <a:r>
                        <a:rPr lang="en-US" sz="1500" dirty="0"/>
                        <a:t>2</a:t>
                      </a:r>
                    </a:p>
                  </a:txBody>
                  <a:tcPr marL="57150" marR="57150" marT="38100" marB="38100"/>
                </a:tc>
                <a:tc>
                  <a:txBody>
                    <a:bodyPr/>
                    <a:lstStyle/>
                    <a:p>
                      <a:r>
                        <a:rPr lang="en-US" sz="1500" dirty="0"/>
                        <a:t>John</a:t>
                      </a:r>
                    </a:p>
                  </a:txBody>
                  <a:tcPr marL="57150" marR="57150" marT="38100" marB="38100"/>
                </a:tc>
                <a:tc>
                  <a:txBody>
                    <a:bodyPr/>
                    <a:lstStyle/>
                    <a:p>
                      <a:r>
                        <a:rPr lang="en-US" sz="1500" dirty="0"/>
                        <a:t>Smith</a:t>
                      </a:r>
                    </a:p>
                  </a:txBody>
                  <a:tcPr marL="57150" marR="57150" marT="38100" marB="38100"/>
                </a:tc>
                <a:extLst>
                  <a:ext uri="{0D108BD9-81ED-4DB2-BD59-A6C34878D82A}">
                    <a16:rowId xmlns:a16="http://schemas.microsoft.com/office/drawing/2014/main" val="10002"/>
                  </a:ext>
                </a:extLst>
              </a:tr>
              <a:tr h="309033">
                <a:tc>
                  <a:txBody>
                    <a:bodyPr/>
                    <a:lstStyle/>
                    <a:p>
                      <a:r>
                        <a:rPr lang="en-US" sz="1500" dirty="0"/>
                        <a:t>3</a:t>
                      </a:r>
                    </a:p>
                  </a:txBody>
                  <a:tcPr marL="57150" marR="57150" marT="38100" marB="38100"/>
                </a:tc>
                <a:tc>
                  <a:txBody>
                    <a:bodyPr/>
                    <a:lstStyle/>
                    <a:p>
                      <a:r>
                        <a:rPr lang="en-US" sz="1500" dirty="0"/>
                        <a:t>Clark</a:t>
                      </a:r>
                    </a:p>
                  </a:txBody>
                  <a:tcPr marL="57150" marR="57150" marT="38100" marB="38100"/>
                </a:tc>
                <a:tc>
                  <a:txBody>
                    <a:bodyPr/>
                    <a:lstStyle/>
                    <a:p>
                      <a:r>
                        <a:rPr lang="en-US" sz="1500" dirty="0"/>
                        <a:t>Kent</a:t>
                      </a:r>
                    </a:p>
                  </a:txBody>
                  <a:tcPr marL="57150" marR="57150" marT="38100" marB="38100"/>
                </a:tc>
                <a:extLst>
                  <a:ext uri="{0D108BD9-81ED-4DB2-BD59-A6C34878D82A}">
                    <a16:rowId xmlns:a16="http://schemas.microsoft.com/office/drawing/2014/main" val="10003"/>
                  </a:ext>
                </a:extLst>
              </a:tr>
              <a:tr h="309033">
                <a:tc>
                  <a:txBody>
                    <a:bodyPr/>
                    <a:lstStyle/>
                    <a:p>
                      <a:r>
                        <a:rPr lang="en-US" sz="1500" dirty="0"/>
                        <a:t>6</a:t>
                      </a:r>
                    </a:p>
                  </a:txBody>
                  <a:tcPr marL="57150" marR="57150" marT="38100" marB="38100"/>
                </a:tc>
                <a:tc>
                  <a:txBody>
                    <a:bodyPr/>
                    <a:lstStyle/>
                    <a:p>
                      <a:r>
                        <a:rPr lang="en-US" sz="1500" dirty="0"/>
                        <a:t>Barry </a:t>
                      </a:r>
                    </a:p>
                  </a:txBody>
                  <a:tcPr marL="57150" marR="57150" marT="38100" marB="38100"/>
                </a:tc>
                <a:tc>
                  <a:txBody>
                    <a:bodyPr/>
                    <a:lstStyle/>
                    <a:p>
                      <a:r>
                        <a:rPr lang="en-US" sz="1500" dirty="0"/>
                        <a:t>Allen</a:t>
                      </a:r>
                    </a:p>
                  </a:txBody>
                  <a:tcPr marL="57150" marR="57150" marT="38100" marB="38100"/>
                </a:tc>
                <a:extLst>
                  <a:ext uri="{0D108BD9-81ED-4DB2-BD59-A6C34878D82A}">
                    <a16:rowId xmlns:a16="http://schemas.microsoft.com/office/drawing/2014/main" val="10004"/>
                  </a:ext>
                </a:extLst>
              </a:tr>
            </a:tbl>
          </a:graphicData>
        </a:graphic>
      </p:graphicFrame>
      <p:graphicFrame>
        <p:nvGraphicFramePr>
          <p:cNvPr id="8" name="Content Placeholder 6"/>
          <p:cNvGraphicFramePr>
            <a:graphicFrameLocks/>
          </p:cNvGraphicFramePr>
          <p:nvPr>
            <p:extLst>
              <p:ext uri="{D42A27DB-BD31-4B8C-83A1-F6EECF244321}">
                <p14:modId xmlns:p14="http://schemas.microsoft.com/office/powerpoint/2010/main" val="4070355876"/>
              </p:ext>
            </p:extLst>
          </p:nvPr>
        </p:nvGraphicFramePr>
        <p:xfrm>
          <a:off x="4969882" y="1489150"/>
          <a:ext cx="3875574" cy="1545165"/>
        </p:xfrm>
        <a:graphic>
          <a:graphicData uri="http://schemas.openxmlformats.org/drawingml/2006/table">
            <a:tbl>
              <a:tblPr firstRow="1" bandRow="1">
                <a:tableStyleId>{5C22544A-7EE6-4342-B048-85BDC9FD1C3A}</a:tableStyleId>
              </a:tblPr>
              <a:tblGrid>
                <a:gridCol w="1291858">
                  <a:extLst>
                    <a:ext uri="{9D8B030D-6E8A-4147-A177-3AD203B41FA5}">
                      <a16:colId xmlns:a16="http://schemas.microsoft.com/office/drawing/2014/main" val="20000"/>
                    </a:ext>
                  </a:extLst>
                </a:gridCol>
                <a:gridCol w="1291858">
                  <a:extLst>
                    <a:ext uri="{9D8B030D-6E8A-4147-A177-3AD203B41FA5}">
                      <a16:colId xmlns:a16="http://schemas.microsoft.com/office/drawing/2014/main" val="20001"/>
                    </a:ext>
                  </a:extLst>
                </a:gridCol>
                <a:gridCol w="1291858">
                  <a:extLst>
                    <a:ext uri="{9D8B030D-6E8A-4147-A177-3AD203B41FA5}">
                      <a16:colId xmlns:a16="http://schemas.microsoft.com/office/drawing/2014/main" val="20002"/>
                    </a:ext>
                  </a:extLst>
                </a:gridCol>
              </a:tblGrid>
              <a:tr h="309033">
                <a:tc>
                  <a:txBody>
                    <a:bodyPr/>
                    <a:lstStyle/>
                    <a:p>
                      <a:r>
                        <a:rPr lang="en-US" sz="1500" dirty="0"/>
                        <a:t>id</a:t>
                      </a:r>
                    </a:p>
                  </a:txBody>
                  <a:tcPr marL="57150" marR="57150" marT="38100" marB="38100"/>
                </a:tc>
                <a:tc>
                  <a:txBody>
                    <a:bodyPr/>
                    <a:lstStyle/>
                    <a:p>
                      <a:r>
                        <a:rPr lang="en-US" sz="1500" dirty="0"/>
                        <a:t>Age</a:t>
                      </a:r>
                    </a:p>
                  </a:txBody>
                  <a:tcPr marL="57150" marR="57150" marT="38100" marB="38100"/>
                </a:tc>
                <a:tc>
                  <a:txBody>
                    <a:bodyPr/>
                    <a:lstStyle/>
                    <a:p>
                      <a:r>
                        <a:rPr lang="en-US" sz="1500" dirty="0"/>
                        <a:t>Place</a:t>
                      </a:r>
                    </a:p>
                  </a:txBody>
                  <a:tcPr marL="57150" marR="57150" marT="38100" marB="38100"/>
                </a:tc>
                <a:extLst>
                  <a:ext uri="{0D108BD9-81ED-4DB2-BD59-A6C34878D82A}">
                    <a16:rowId xmlns:a16="http://schemas.microsoft.com/office/drawing/2014/main" val="10000"/>
                  </a:ext>
                </a:extLst>
              </a:tr>
              <a:tr h="309033">
                <a:tc>
                  <a:txBody>
                    <a:bodyPr/>
                    <a:lstStyle/>
                    <a:p>
                      <a:r>
                        <a:rPr lang="en-US" sz="1500" dirty="0"/>
                        <a:t>1</a:t>
                      </a:r>
                    </a:p>
                  </a:txBody>
                  <a:tcPr marL="57150" marR="57150" marT="38100" marB="38100"/>
                </a:tc>
                <a:tc>
                  <a:txBody>
                    <a:bodyPr/>
                    <a:lstStyle/>
                    <a:p>
                      <a:r>
                        <a:rPr lang="en-US" sz="1500" dirty="0"/>
                        <a:t>30</a:t>
                      </a:r>
                    </a:p>
                  </a:txBody>
                  <a:tcPr marL="57150" marR="57150" marT="38100" marB="38100"/>
                </a:tc>
                <a:tc>
                  <a:txBody>
                    <a:bodyPr/>
                    <a:lstStyle/>
                    <a:p>
                      <a:r>
                        <a:rPr lang="en-US" sz="1500" dirty="0"/>
                        <a:t>CA</a:t>
                      </a:r>
                    </a:p>
                  </a:txBody>
                  <a:tcPr marL="57150" marR="57150" marT="38100" marB="38100"/>
                </a:tc>
                <a:extLst>
                  <a:ext uri="{0D108BD9-81ED-4DB2-BD59-A6C34878D82A}">
                    <a16:rowId xmlns:a16="http://schemas.microsoft.com/office/drawing/2014/main" val="10001"/>
                  </a:ext>
                </a:extLst>
              </a:tr>
              <a:tr h="309033">
                <a:tc>
                  <a:txBody>
                    <a:bodyPr/>
                    <a:lstStyle/>
                    <a:p>
                      <a:r>
                        <a:rPr lang="en-US" sz="1500" dirty="0"/>
                        <a:t>2</a:t>
                      </a:r>
                    </a:p>
                  </a:txBody>
                  <a:tcPr marL="57150" marR="57150" marT="38100" marB="38100"/>
                </a:tc>
                <a:tc>
                  <a:txBody>
                    <a:bodyPr/>
                    <a:lstStyle/>
                    <a:p>
                      <a:r>
                        <a:rPr lang="en-US" sz="1500" dirty="0"/>
                        <a:t>22</a:t>
                      </a:r>
                    </a:p>
                  </a:txBody>
                  <a:tcPr marL="57150" marR="57150" marT="38100" marB="38100"/>
                </a:tc>
                <a:tc>
                  <a:txBody>
                    <a:bodyPr/>
                    <a:lstStyle/>
                    <a:p>
                      <a:r>
                        <a:rPr lang="en-US" sz="1500" dirty="0"/>
                        <a:t>OH</a:t>
                      </a:r>
                    </a:p>
                  </a:txBody>
                  <a:tcPr marL="57150" marR="57150" marT="38100" marB="38100"/>
                </a:tc>
                <a:extLst>
                  <a:ext uri="{0D108BD9-81ED-4DB2-BD59-A6C34878D82A}">
                    <a16:rowId xmlns:a16="http://schemas.microsoft.com/office/drawing/2014/main" val="10002"/>
                  </a:ext>
                </a:extLst>
              </a:tr>
              <a:tr h="309033">
                <a:tc>
                  <a:txBody>
                    <a:bodyPr/>
                    <a:lstStyle/>
                    <a:p>
                      <a:r>
                        <a:rPr lang="en-US" sz="1500" dirty="0"/>
                        <a:t>3</a:t>
                      </a:r>
                    </a:p>
                  </a:txBody>
                  <a:tcPr marL="57150" marR="57150" marT="38100" marB="38100"/>
                </a:tc>
                <a:tc>
                  <a:txBody>
                    <a:bodyPr/>
                    <a:lstStyle/>
                    <a:p>
                      <a:r>
                        <a:rPr lang="en-US" sz="1500" dirty="0"/>
                        <a:t>33</a:t>
                      </a:r>
                    </a:p>
                  </a:txBody>
                  <a:tcPr marL="57150" marR="57150" marT="38100" marB="38100"/>
                </a:tc>
                <a:tc>
                  <a:txBody>
                    <a:bodyPr/>
                    <a:lstStyle/>
                    <a:p>
                      <a:r>
                        <a:rPr lang="en-US" sz="1500" dirty="0"/>
                        <a:t>DC</a:t>
                      </a:r>
                    </a:p>
                  </a:txBody>
                  <a:tcPr marL="57150" marR="57150" marT="38100" marB="38100"/>
                </a:tc>
                <a:extLst>
                  <a:ext uri="{0D108BD9-81ED-4DB2-BD59-A6C34878D82A}">
                    <a16:rowId xmlns:a16="http://schemas.microsoft.com/office/drawing/2014/main" val="10003"/>
                  </a:ext>
                </a:extLst>
              </a:tr>
              <a:tr h="309033">
                <a:tc>
                  <a:txBody>
                    <a:bodyPr/>
                    <a:lstStyle/>
                    <a:p>
                      <a:r>
                        <a:rPr lang="en-US" sz="1500" dirty="0"/>
                        <a:t>5</a:t>
                      </a:r>
                    </a:p>
                  </a:txBody>
                  <a:tcPr marL="57150" marR="57150" marT="38100" marB="38100"/>
                </a:tc>
                <a:tc>
                  <a:txBody>
                    <a:bodyPr/>
                    <a:lstStyle/>
                    <a:p>
                      <a:r>
                        <a:rPr lang="en-US" sz="1500" dirty="0"/>
                        <a:t>11</a:t>
                      </a:r>
                    </a:p>
                  </a:txBody>
                  <a:tcPr marL="57150" marR="57150" marT="38100" marB="38100"/>
                </a:tc>
                <a:tc>
                  <a:txBody>
                    <a:bodyPr/>
                    <a:lstStyle/>
                    <a:p>
                      <a:r>
                        <a:rPr lang="en-US" sz="1500" dirty="0"/>
                        <a:t>CE</a:t>
                      </a:r>
                    </a:p>
                  </a:txBody>
                  <a:tcPr marL="57150" marR="57150" marT="38100" marB="38100"/>
                </a:tc>
                <a:extLst>
                  <a:ext uri="{0D108BD9-81ED-4DB2-BD59-A6C34878D82A}">
                    <a16:rowId xmlns:a16="http://schemas.microsoft.com/office/drawing/2014/main" val="10004"/>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2397122244"/>
              </p:ext>
            </p:extLst>
          </p:nvPr>
        </p:nvGraphicFramePr>
        <p:xfrm>
          <a:off x="1387523" y="4472801"/>
          <a:ext cx="6096000" cy="1236132"/>
        </p:xfrm>
        <a:graphic>
          <a:graphicData uri="http://schemas.openxmlformats.org/drawingml/2006/table">
            <a:tbl>
              <a:tblPr firstRow="1" bandRow="1">
                <a:tableStyleId>{5C22544A-7EE6-4342-B048-85BDC9FD1C3A}</a:tableStyleId>
              </a:tblPr>
              <a:tblGrid>
                <a:gridCol w="1219200">
                  <a:extLst>
                    <a:ext uri="{9D8B030D-6E8A-4147-A177-3AD203B41FA5}">
                      <a16:colId xmlns:a16="http://schemas.microsoft.com/office/drawing/2014/main" val="20000"/>
                    </a:ext>
                  </a:extLst>
                </a:gridCol>
                <a:gridCol w="1219200">
                  <a:extLst>
                    <a:ext uri="{9D8B030D-6E8A-4147-A177-3AD203B41FA5}">
                      <a16:colId xmlns:a16="http://schemas.microsoft.com/office/drawing/2014/main" val="20001"/>
                    </a:ext>
                  </a:extLst>
                </a:gridCol>
                <a:gridCol w="1219200">
                  <a:extLst>
                    <a:ext uri="{9D8B030D-6E8A-4147-A177-3AD203B41FA5}">
                      <a16:colId xmlns:a16="http://schemas.microsoft.com/office/drawing/2014/main" val="20002"/>
                    </a:ext>
                  </a:extLst>
                </a:gridCol>
                <a:gridCol w="1219200">
                  <a:extLst>
                    <a:ext uri="{9D8B030D-6E8A-4147-A177-3AD203B41FA5}">
                      <a16:colId xmlns:a16="http://schemas.microsoft.com/office/drawing/2014/main" val="20003"/>
                    </a:ext>
                  </a:extLst>
                </a:gridCol>
                <a:gridCol w="1219200">
                  <a:extLst>
                    <a:ext uri="{9D8B030D-6E8A-4147-A177-3AD203B41FA5}">
                      <a16:colId xmlns:a16="http://schemas.microsoft.com/office/drawing/2014/main" val="20004"/>
                    </a:ext>
                  </a:extLst>
                </a:gridCol>
              </a:tblGrid>
              <a:tr h="309033">
                <a:tc>
                  <a:txBody>
                    <a:bodyPr/>
                    <a:lstStyle/>
                    <a:p>
                      <a:r>
                        <a:rPr lang="en-US" sz="1500" dirty="0"/>
                        <a:t>id</a:t>
                      </a:r>
                    </a:p>
                  </a:txBody>
                  <a:tcPr marL="57150" marR="57150" marT="38100" marB="38100"/>
                </a:tc>
                <a:tc>
                  <a:txBody>
                    <a:bodyPr/>
                    <a:lstStyle/>
                    <a:p>
                      <a:r>
                        <a:rPr lang="en-US" sz="1500" dirty="0"/>
                        <a:t>First name</a:t>
                      </a:r>
                    </a:p>
                  </a:txBody>
                  <a:tcPr marL="57150" marR="57150" marT="38100" marB="38100"/>
                </a:tc>
                <a:tc>
                  <a:txBody>
                    <a:bodyPr/>
                    <a:lstStyle/>
                    <a:p>
                      <a:r>
                        <a:rPr lang="en-US" sz="1500" dirty="0"/>
                        <a:t>Last name</a:t>
                      </a:r>
                    </a:p>
                  </a:txBody>
                  <a:tcPr marL="57150" marR="57150" marT="38100" marB="38100"/>
                </a:tc>
                <a:tc>
                  <a:txBody>
                    <a:bodyPr/>
                    <a:lstStyle/>
                    <a:p>
                      <a:r>
                        <a:rPr lang="en-US" sz="1500" dirty="0"/>
                        <a:t>Age</a:t>
                      </a:r>
                    </a:p>
                  </a:txBody>
                  <a:tcPr marL="57150" marR="57150" marT="38100" marB="38100"/>
                </a:tc>
                <a:tc>
                  <a:txBody>
                    <a:bodyPr/>
                    <a:lstStyle/>
                    <a:p>
                      <a:r>
                        <a:rPr lang="en-US" sz="1500" dirty="0"/>
                        <a:t>Place</a:t>
                      </a:r>
                    </a:p>
                  </a:txBody>
                  <a:tcPr marL="57150" marR="57150" marT="38100" marB="38100"/>
                </a:tc>
                <a:extLst>
                  <a:ext uri="{0D108BD9-81ED-4DB2-BD59-A6C34878D82A}">
                    <a16:rowId xmlns:a16="http://schemas.microsoft.com/office/drawing/2014/main" val="10000"/>
                  </a:ext>
                </a:extLst>
              </a:tr>
              <a:tr h="309033">
                <a:tc>
                  <a:txBody>
                    <a:bodyPr/>
                    <a:lstStyle/>
                    <a:p>
                      <a:r>
                        <a:rPr lang="en-US" sz="1500" dirty="0"/>
                        <a:t>1</a:t>
                      </a:r>
                    </a:p>
                  </a:txBody>
                  <a:tcPr marL="57150" marR="57150" marT="38100" marB="38100"/>
                </a:tc>
                <a:tc>
                  <a:txBody>
                    <a:bodyPr/>
                    <a:lstStyle/>
                    <a:p>
                      <a:r>
                        <a:rPr lang="en-US" sz="1500" dirty="0"/>
                        <a:t>Aaron</a:t>
                      </a:r>
                    </a:p>
                  </a:txBody>
                  <a:tcPr marL="57150" marR="57150" marT="38100" marB="38100"/>
                </a:tc>
                <a:tc>
                  <a:txBody>
                    <a:bodyPr/>
                    <a:lstStyle/>
                    <a:p>
                      <a:r>
                        <a:rPr lang="en-US" sz="1500" dirty="0"/>
                        <a:t>Cab</a:t>
                      </a:r>
                    </a:p>
                  </a:txBody>
                  <a:tcPr marL="57150" marR="57150" marT="38100" marB="38100"/>
                </a:tc>
                <a:tc>
                  <a:txBody>
                    <a:bodyPr/>
                    <a:lstStyle/>
                    <a:p>
                      <a:r>
                        <a:rPr lang="en-US" sz="1500" dirty="0"/>
                        <a:t>30</a:t>
                      </a:r>
                    </a:p>
                  </a:txBody>
                  <a:tcPr marL="57150" marR="57150" marT="38100" marB="38100"/>
                </a:tc>
                <a:tc>
                  <a:txBody>
                    <a:bodyPr/>
                    <a:lstStyle/>
                    <a:p>
                      <a:r>
                        <a:rPr lang="en-US" sz="1500" dirty="0"/>
                        <a:t>CA</a:t>
                      </a:r>
                    </a:p>
                  </a:txBody>
                  <a:tcPr marL="57150" marR="57150" marT="38100" marB="38100"/>
                </a:tc>
                <a:extLst>
                  <a:ext uri="{0D108BD9-81ED-4DB2-BD59-A6C34878D82A}">
                    <a16:rowId xmlns:a16="http://schemas.microsoft.com/office/drawing/2014/main" val="10001"/>
                  </a:ext>
                </a:extLst>
              </a:tr>
              <a:tr h="309033">
                <a:tc>
                  <a:txBody>
                    <a:bodyPr/>
                    <a:lstStyle/>
                    <a:p>
                      <a:r>
                        <a:rPr lang="en-US" sz="1500" dirty="0"/>
                        <a:t>2</a:t>
                      </a:r>
                    </a:p>
                  </a:txBody>
                  <a:tcPr marL="57150" marR="57150" marT="38100" marB="38100"/>
                </a:tc>
                <a:tc>
                  <a:txBody>
                    <a:bodyPr/>
                    <a:lstStyle/>
                    <a:p>
                      <a:r>
                        <a:rPr lang="en-US" sz="1500" dirty="0"/>
                        <a:t>John</a:t>
                      </a:r>
                    </a:p>
                  </a:txBody>
                  <a:tcPr marL="57150" marR="57150" marT="38100" marB="38100"/>
                </a:tc>
                <a:tc>
                  <a:txBody>
                    <a:bodyPr/>
                    <a:lstStyle/>
                    <a:p>
                      <a:r>
                        <a:rPr lang="en-US" sz="1500" dirty="0"/>
                        <a:t>Smith</a:t>
                      </a:r>
                    </a:p>
                  </a:txBody>
                  <a:tcPr marL="57150" marR="57150" marT="38100" marB="38100"/>
                </a:tc>
                <a:tc>
                  <a:txBody>
                    <a:bodyPr/>
                    <a:lstStyle/>
                    <a:p>
                      <a:r>
                        <a:rPr lang="en-US" sz="1500" dirty="0"/>
                        <a:t>22</a:t>
                      </a:r>
                    </a:p>
                  </a:txBody>
                  <a:tcPr marL="57150" marR="57150" marT="38100" marB="38100"/>
                </a:tc>
                <a:tc>
                  <a:txBody>
                    <a:bodyPr/>
                    <a:lstStyle/>
                    <a:p>
                      <a:r>
                        <a:rPr lang="en-US" sz="1500" dirty="0"/>
                        <a:t>OH</a:t>
                      </a:r>
                    </a:p>
                  </a:txBody>
                  <a:tcPr marL="57150" marR="57150" marT="38100" marB="38100"/>
                </a:tc>
                <a:extLst>
                  <a:ext uri="{0D108BD9-81ED-4DB2-BD59-A6C34878D82A}">
                    <a16:rowId xmlns:a16="http://schemas.microsoft.com/office/drawing/2014/main" val="10002"/>
                  </a:ext>
                </a:extLst>
              </a:tr>
              <a:tr h="309033">
                <a:tc>
                  <a:txBody>
                    <a:bodyPr/>
                    <a:lstStyle/>
                    <a:p>
                      <a:r>
                        <a:rPr lang="en-US" sz="1500" dirty="0"/>
                        <a:t>3</a:t>
                      </a:r>
                    </a:p>
                  </a:txBody>
                  <a:tcPr marL="57150" marR="57150" marT="38100" marB="38100"/>
                </a:tc>
                <a:tc>
                  <a:txBody>
                    <a:bodyPr/>
                    <a:lstStyle/>
                    <a:p>
                      <a:r>
                        <a:rPr lang="en-US" sz="1500" dirty="0"/>
                        <a:t>Clark</a:t>
                      </a:r>
                    </a:p>
                  </a:txBody>
                  <a:tcPr marL="57150" marR="57150" marT="38100" marB="38100"/>
                </a:tc>
                <a:tc>
                  <a:txBody>
                    <a:bodyPr/>
                    <a:lstStyle/>
                    <a:p>
                      <a:r>
                        <a:rPr lang="en-US" sz="1500" dirty="0"/>
                        <a:t>Kent</a:t>
                      </a:r>
                    </a:p>
                  </a:txBody>
                  <a:tcPr marL="57150" marR="57150" marT="38100" marB="38100"/>
                </a:tc>
                <a:tc>
                  <a:txBody>
                    <a:bodyPr/>
                    <a:lstStyle/>
                    <a:p>
                      <a:r>
                        <a:rPr lang="en-US" sz="1500" dirty="0"/>
                        <a:t>33</a:t>
                      </a:r>
                    </a:p>
                  </a:txBody>
                  <a:tcPr marL="57150" marR="57150" marT="38100" marB="38100"/>
                </a:tc>
                <a:tc>
                  <a:txBody>
                    <a:bodyPr/>
                    <a:lstStyle/>
                    <a:p>
                      <a:r>
                        <a:rPr lang="en-US" sz="1500" dirty="0"/>
                        <a:t>DC</a:t>
                      </a:r>
                    </a:p>
                  </a:txBody>
                  <a:tcPr marL="57150" marR="57150" marT="38100" marB="38100"/>
                </a:tc>
                <a:extLst>
                  <a:ext uri="{0D108BD9-81ED-4DB2-BD59-A6C34878D82A}">
                    <a16:rowId xmlns:a16="http://schemas.microsoft.com/office/drawing/2014/main" val="10003"/>
                  </a:ext>
                </a:extLst>
              </a:tr>
            </a:tbl>
          </a:graphicData>
        </a:graphic>
      </p:graphicFrame>
      <p:sp>
        <p:nvSpPr>
          <p:cNvPr id="10" name="TextBox 9"/>
          <p:cNvSpPr txBox="1"/>
          <p:nvPr/>
        </p:nvSpPr>
        <p:spPr>
          <a:xfrm>
            <a:off x="3522830" y="3923733"/>
            <a:ext cx="1083291" cy="341630"/>
          </a:xfrm>
          <a:prstGeom prst="rect">
            <a:avLst/>
          </a:prstGeom>
          <a:solidFill>
            <a:schemeClr val="accent6"/>
          </a:solidFill>
        </p:spPr>
        <p:txBody>
          <a:bodyPr wrap="square" lIns="64005" tIns="32003" rIns="64005" bIns="32003" rtlCol="0">
            <a:spAutoFit/>
          </a:bodyPr>
          <a:lstStyle/>
          <a:p>
            <a:pPr defTabSz="913402" fontAlgn="base">
              <a:spcBef>
                <a:spcPct val="0"/>
              </a:spcBef>
              <a:spcAft>
                <a:spcPct val="0"/>
              </a:spcAft>
            </a:pPr>
            <a:r>
              <a:rPr lang="en-US" dirty="0">
                <a:solidFill>
                  <a:srgbClr val="666666">
                    <a:lumMod val="50000"/>
                  </a:srgbClr>
                </a:solidFill>
                <a:latin typeface="Gill Sans MT" charset="0"/>
                <a:ea typeface="ＭＳ Ｐゴシック" charset="0"/>
              </a:rPr>
              <a:t>Inner Join</a:t>
            </a:r>
          </a:p>
        </p:txBody>
      </p:sp>
      <p:sp>
        <p:nvSpPr>
          <p:cNvPr id="12" name="TextBox 11"/>
          <p:cNvSpPr txBox="1"/>
          <p:nvPr/>
        </p:nvSpPr>
        <p:spPr>
          <a:xfrm>
            <a:off x="1632046" y="1050120"/>
            <a:ext cx="858671" cy="341630"/>
          </a:xfrm>
          <a:prstGeom prst="rect">
            <a:avLst/>
          </a:prstGeom>
          <a:solidFill>
            <a:schemeClr val="accent6"/>
          </a:solidFill>
        </p:spPr>
        <p:txBody>
          <a:bodyPr wrap="square" lIns="64005" tIns="32003" rIns="64005" bIns="32003" rtlCol="0">
            <a:spAutoFit/>
          </a:bodyPr>
          <a:lstStyle/>
          <a:p>
            <a:pPr defTabSz="913402" fontAlgn="base">
              <a:spcBef>
                <a:spcPct val="0"/>
              </a:spcBef>
              <a:spcAft>
                <a:spcPct val="0"/>
              </a:spcAft>
            </a:pPr>
            <a:r>
              <a:rPr lang="en-US" dirty="0">
                <a:solidFill>
                  <a:srgbClr val="666666">
                    <a:lumMod val="50000"/>
                  </a:srgbClr>
                </a:solidFill>
                <a:latin typeface="Gill Sans MT" charset="0"/>
                <a:ea typeface="ＭＳ Ｐゴシック" charset="0"/>
              </a:rPr>
              <a:t>Table A</a:t>
            </a:r>
          </a:p>
        </p:txBody>
      </p:sp>
      <p:sp>
        <p:nvSpPr>
          <p:cNvPr id="13" name="TextBox 12"/>
          <p:cNvSpPr txBox="1"/>
          <p:nvPr/>
        </p:nvSpPr>
        <p:spPr>
          <a:xfrm>
            <a:off x="6188408" y="971935"/>
            <a:ext cx="858671" cy="341630"/>
          </a:xfrm>
          <a:prstGeom prst="rect">
            <a:avLst/>
          </a:prstGeom>
          <a:solidFill>
            <a:schemeClr val="accent6"/>
          </a:solidFill>
        </p:spPr>
        <p:txBody>
          <a:bodyPr wrap="square" lIns="64005" tIns="32003" rIns="64005" bIns="32003" rtlCol="0">
            <a:spAutoFit/>
          </a:bodyPr>
          <a:lstStyle/>
          <a:p>
            <a:pPr defTabSz="913402" fontAlgn="base">
              <a:spcBef>
                <a:spcPct val="0"/>
              </a:spcBef>
              <a:spcAft>
                <a:spcPct val="0"/>
              </a:spcAft>
            </a:pPr>
            <a:r>
              <a:rPr lang="en-US" dirty="0">
                <a:solidFill>
                  <a:srgbClr val="666666">
                    <a:lumMod val="50000"/>
                  </a:srgbClr>
                </a:solidFill>
                <a:latin typeface="Gill Sans MT" charset="0"/>
                <a:ea typeface="ＭＳ Ｐゴシック" charset="0"/>
              </a:rPr>
              <a:t>Table B</a:t>
            </a:r>
          </a:p>
        </p:txBody>
      </p:sp>
    </p:spTree>
    <p:extLst>
      <p:ext uri="{BB962C8B-B14F-4D97-AF65-F5344CB8AC3E}">
        <p14:creationId xmlns:p14="http://schemas.microsoft.com/office/powerpoint/2010/main" val="2752834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443787" y="498916"/>
            <a:ext cx="8293183" cy="393954"/>
          </a:xfrm>
        </p:spPr>
        <p:txBody>
          <a:bodyPr/>
          <a:lstStyle/>
          <a:p>
            <a:r>
              <a:rPr lang="en-US" dirty="0"/>
              <a:t>Types of Tables Joining </a:t>
            </a:r>
          </a:p>
        </p:txBody>
      </p:sp>
      <p:graphicFrame>
        <p:nvGraphicFramePr>
          <p:cNvPr id="7" name="Content Placeholder 6"/>
          <p:cNvGraphicFramePr>
            <a:graphicFrameLocks noGrp="1"/>
          </p:cNvGraphicFramePr>
          <p:nvPr>
            <p:ph idx="14"/>
            <p:extLst>
              <p:ext uri="{D42A27DB-BD31-4B8C-83A1-F6EECF244321}">
                <p14:modId xmlns:p14="http://schemas.microsoft.com/office/powerpoint/2010/main" val="1841166435"/>
              </p:ext>
            </p:extLst>
          </p:nvPr>
        </p:nvGraphicFramePr>
        <p:xfrm>
          <a:off x="440532" y="1578240"/>
          <a:ext cx="4216767" cy="1545165"/>
        </p:xfrm>
        <a:graphic>
          <a:graphicData uri="http://schemas.openxmlformats.org/drawingml/2006/table">
            <a:tbl>
              <a:tblPr firstRow="1" bandRow="1">
                <a:tableStyleId>{5C22544A-7EE6-4342-B048-85BDC9FD1C3A}</a:tableStyleId>
              </a:tblPr>
              <a:tblGrid>
                <a:gridCol w="1405589">
                  <a:extLst>
                    <a:ext uri="{9D8B030D-6E8A-4147-A177-3AD203B41FA5}">
                      <a16:colId xmlns:a16="http://schemas.microsoft.com/office/drawing/2014/main" val="20000"/>
                    </a:ext>
                  </a:extLst>
                </a:gridCol>
                <a:gridCol w="1405589">
                  <a:extLst>
                    <a:ext uri="{9D8B030D-6E8A-4147-A177-3AD203B41FA5}">
                      <a16:colId xmlns:a16="http://schemas.microsoft.com/office/drawing/2014/main" val="20001"/>
                    </a:ext>
                  </a:extLst>
                </a:gridCol>
                <a:gridCol w="1405589">
                  <a:extLst>
                    <a:ext uri="{9D8B030D-6E8A-4147-A177-3AD203B41FA5}">
                      <a16:colId xmlns:a16="http://schemas.microsoft.com/office/drawing/2014/main" val="20002"/>
                    </a:ext>
                  </a:extLst>
                </a:gridCol>
              </a:tblGrid>
              <a:tr h="309033">
                <a:tc>
                  <a:txBody>
                    <a:bodyPr/>
                    <a:lstStyle/>
                    <a:p>
                      <a:r>
                        <a:rPr lang="en-US" sz="1500" dirty="0"/>
                        <a:t>id</a:t>
                      </a:r>
                    </a:p>
                  </a:txBody>
                  <a:tcPr marL="57150" marR="57150" marT="38100" marB="38100"/>
                </a:tc>
                <a:tc>
                  <a:txBody>
                    <a:bodyPr/>
                    <a:lstStyle/>
                    <a:p>
                      <a:r>
                        <a:rPr lang="en-US" sz="1500" dirty="0"/>
                        <a:t>First name</a:t>
                      </a:r>
                    </a:p>
                  </a:txBody>
                  <a:tcPr marL="57150" marR="57150" marT="38100" marB="38100"/>
                </a:tc>
                <a:tc>
                  <a:txBody>
                    <a:bodyPr/>
                    <a:lstStyle/>
                    <a:p>
                      <a:r>
                        <a:rPr lang="en-US" sz="1500" dirty="0"/>
                        <a:t>Last name</a:t>
                      </a:r>
                    </a:p>
                  </a:txBody>
                  <a:tcPr marL="57150" marR="57150" marT="38100" marB="38100"/>
                </a:tc>
                <a:extLst>
                  <a:ext uri="{0D108BD9-81ED-4DB2-BD59-A6C34878D82A}">
                    <a16:rowId xmlns:a16="http://schemas.microsoft.com/office/drawing/2014/main" val="10000"/>
                  </a:ext>
                </a:extLst>
              </a:tr>
              <a:tr h="309033">
                <a:tc>
                  <a:txBody>
                    <a:bodyPr/>
                    <a:lstStyle/>
                    <a:p>
                      <a:r>
                        <a:rPr lang="en-US" sz="1500" dirty="0"/>
                        <a:t>1</a:t>
                      </a:r>
                    </a:p>
                  </a:txBody>
                  <a:tcPr marL="57150" marR="57150" marT="38100" marB="38100"/>
                </a:tc>
                <a:tc>
                  <a:txBody>
                    <a:bodyPr/>
                    <a:lstStyle/>
                    <a:p>
                      <a:r>
                        <a:rPr lang="en-US" sz="1500" dirty="0"/>
                        <a:t>Aaron</a:t>
                      </a:r>
                    </a:p>
                  </a:txBody>
                  <a:tcPr marL="57150" marR="57150" marT="38100" marB="38100"/>
                </a:tc>
                <a:tc>
                  <a:txBody>
                    <a:bodyPr/>
                    <a:lstStyle/>
                    <a:p>
                      <a:r>
                        <a:rPr lang="en-US" sz="1500" dirty="0"/>
                        <a:t>Cab</a:t>
                      </a:r>
                    </a:p>
                  </a:txBody>
                  <a:tcPr marL="57150" marR="57150" marT="38100" marB="38100"/>
                </a:tc>
                <a:extLst>
                  <a:ext uri="{0D108BD9-81ED-4DB2-BD59-A6C34878D82A}">
                    <a16:rowId xmlns:a16="http://schemas.microsoft.com/office/drawing/2014/main" val="10001"/>
                  </a:ext>
                </a:extLst>
              </a:tr>
              <a:tr h="309033">
                <a:tc>
                  <a:txBody>
                    <a:bodyPr/>
                    <a:lstStyle/>
                    <a:p>
                      <a:r>
                        <a:rPr lang="en-US" sz="1500" dirty="0"/>
                        <a:t>2</a:t>
                      </a:r>
                    </a:p>
                  </a:txBody>
                  <a:tcPr marL="57150" marR="57150" marT="38100" marB="38100"/>
                </a:tc>
                <a:tc>
                  <a:txBody>
                    <a:bodyPr/>
                    <a:lstStyle/>
                    <a:p>
                      <a:r>
                        <a:rPr lang="en-US" sz="1500" dirty="0"/>
                        <a:t>John</a:t>
                      </a:r>
                    </a:p>
                  </a:txBody>
                  <a:tcPr marL="57150" marR="57150" marT="38100" marB="38100"/>
                </a:tc>
                <a:tc>
                  <a:txBody>
                    <a:bodyPr/>
                    <a:lstStyle/>
                    <a:p>
                      <a:r>
                        <a:rPr lang="en-US" sz="1500" dirty="0"/>
                        <a:t>Smith</a:t>
                      </a:r>
                    </a:p>
                  </a:txBody>
                  <a:tcPr marL="57150" marR="57150" marT="38100" marB="38100"/>
                </a:tc>
                <a:extLst>
                  <a:ext uri="{0D108BD9-81ED-4DB2-BD59-A6C34878D82A}">
                    <a16:rowId xmlns:a16="http://schemas.microsoft.com/office/drawing/2014/main" val="10002"/>
                  </a:ext>
                </a:extLst>
              </a:tr>
              <a:tr h="309033">
                <a:tc>
                  <a:txBody>
                    <a:bodyPr/>
                    <a:lstStyle/>
                    <a:p>
                      <a:r>
                        <a:rPr lang="en-US" sz="1500" dirty="0"/>
                        <a:t>3</a:t>
                      </a:r>
                    </a:p>
                  </a:txBody>
                  <a:tcPr marL="57150" marR="57150" marT="38100" marB="38100"/>
                </a:tc>
                <a:tc>
                  <a:txBody>
                    <a:bodyPr/>
                    <a:lstStyle/>
                    <a:p>
                      <a:r>
                        <a:rPr lang="en-US" sz="1500" dirty="0"/>
                        <a:t>Clark</a:t>
                      </a:r>
                    </a:p>
                  </a:txBody>
                  <a:tcPr marL="57150" marR="57150" marT="38100" marB="38100"/>
                </a:tc>
                <a:tc>
                  <a:txBody>
                    <a:bodyPr/>
                    <a:lstStyle/>
                    <a:p>
                      <a:r>
                        <a:rPr lang="en-US" sz="1500" dirty="0"/>
                        <a:t>Kent</a:t>
                      </a:r>
                    </a:p>
                  </a:txBody>
                  <a:tcPr marL="57150" marR="57150" marT="38100" marB="38100"/>
                </a:tc>
                <a:extLst>
                  <a:ext uri="{0D108BD9-81ED-4DB2-BD59-A6C34878D82A}">
                    <a16:rowId xmlns:a16="http://schemas.microsoft.com/office/drawing/2014/main" val="10003"/>
                  </a:ext>
                </a:extLst>
              </a:tr>
              <a:tr h="309033">
                <a:tc>
                  <a:txBody>
                    <a:bodyPr/>
                    <a:lstStyle/>
                    <a:p>
                      <a:r>
                        <a:rPr lang="en-US" sz="1500" dirty="0"/>
                        <a:t>6</a:t>
                      </a:r>
                    </a:p>
                  </a:txBody>
                  <a:tcPr marL="57150" marR="57150" marT="38100" marB="38100"/>
                </a:tc>
                <a:tc>
                  <a:txBody>
                    <a:bodyPr/>
                    <a:lstStyle/>
                    <a:p>
                      <a:r>
                        <a:rPr lang="en-US" sz="1500" dirty="0"/>
                        <a:t>Barry </a:t>
                      </a:r>
                    </a:p>
                  </a:txBody>
                  <a:tcPr marL="57150" marR="57150" marT="38100" marB="38100"/>
                </a:tc>
                <a:tc>
                  <a:txBody>
                    <a:bodyPr/>
                    <a:lstStyle/>
                    <a:p>
                      <a:r>
                        <a:rPr lang="en-US" sz="1500" dirty="0"/>
                        <a:t>Allen</a:t>
                      </a:r>
                    </a:p>
                  </a:txBody>
                  <a:tcPr marL="57150" marR="57150" marT="38100" marB="38100"/>
                </a:tc>
                <a:extLst>
                  <a:ext uri="{0D108BD9-81ED-4DB2-BD59-A6C34878D82A}">
                    <a16:rowId xmlns:a16="http://schemas.microsoft.com/office/drawing/2014/main" val="10004"/>
                  </a:ext>
                </a:extLst>
              </a:tr>
            </a:tbl>
          </a:graphicData>
        </a:graphic>
      </p:graphicFrame>
      <p:graphicFrame>
        <p:nvGraphicFramePr>
          <p:cNvPr id="8" name="Content Placeholder 6"/>
          <p:cNvGraphicFramePr>
            <a:graphicFrameLocks/>
          </p:cNvGraphicFramePr>
          <p:nvPr>
            <p:extLst>
              <p:ext uri="{D42A27DB-BD31-4B8C-83A1-F6EECF244321}">
                <p14:modId xmlns:p14="http://schemas.microsoft.com/office/powerpoint/2010/main" val="1303975154"/>
              </p:ext>
            </p:extLst>
          </p:nvPr>
        </p:nvGraphicFramePr>
        <p:xfrm>
          <a:off x="4969882" y="1489150"/>
          <a:ext cx="3875574" cy="1545165"/>
        </p:xfrm>
        <a:graphic>
          <a:graphicData uri="http://schemas.openxmlformats.org/drawingml/2006/table">
            <a:tbl>
              <a:tblPr firstRow="1" bandRow="1">
                <a:tableStyleId>{5C22544A-7EE6-4342-B048-85BDC9FD1C3A}</a:tableStyleId>
              </a:tblPr>
              <a:tblGrid>
                <a:gridCol w="1291858">
                  <a:extLst>
                    <a:ext uri="{9D8B030D-6E8A-4147-A177-3AD203B41FA5}">
                      <a16:colId xmlns:a16="http://schemas.microsoft.com/office/drawing/2014/main" val="20000"/>
                    </a:ext>
                  </a:extLst>
                </a:gridCol>
                <a:gridCol w="1291858">
                  <a:extLst>
                    <a:ext uri="{9D8B030D-6E8A-4147-A177-3AD203B41FA5}">
                      <a16:colId xmlns:a16="http://schemas.microsoft.com/office/drawing/2014/main" val="20001"/>
                    </a:ext>
                  </a:extLst>
                </a:gridCol>
                <a:gridCol w="1291858">
                  <a:extLst>
                    <a:ext uri="{9D8B030D-6E8A-4147-A177-3AD203B41FA5}">
                      <a16:colId xmlns:a16="http://schemas.microsoft.com/office/drawing/2014/main" val="20002"/>
                    </a:ext>
                  </a:extLst>
                </a:gridCol>
              </a:tblGrid>
              <a:tr h="309033">
                <a:tc>
                  <a:txBody>
                    <a:bodyPr/>
                    <a:lstStyle/>
                    <a:p>
                      <a:r>
                        <a:rPr lang="en-US" sz="1500" dirty="0"/>
                        <a:t>id</a:t>
                      </a:r>
                    </a:p>
                  </a:txBody>
                  <a:tcPr marL="57150" marR="57150" marT="38100" marB="38100"/>
                </a:tc>
                <a:tc>
                  <a:txBody>
                    <a:bodyPr/>
                    <a:lstStyle/>
                    <a:p>
                      <a:r>
                        <a:rPr lang="en-US" sz="1500" dirty="0"/>
                        <a:t>Age</a:t>
                      </a:r>
                    </a:p>
                  </a:txBody>
                  <a:tcPr marL="57150" marR="57150" marT="38100" marB="38100"/>
                </a:tc>
                <a:tc>
                  <a:txBody>
                    <a:bodyPr/>
                    <a:lstStyle/>
                    <a:p>
                      <a:r>
                        <a:rPr lang="en-US" sz="1500" dirty="0"/>
                        <a:t>Place</a:t>
                      </a:r>
                    </a:p>
                  </a:txBody>
                  <a:tcPr marL="57150" marR="57150" marT="38100" marB="38100"/>
                </a:tc>
                <a:extLst>
                  <a:ext uri="{0D108BD9-81ED-4DB2-BD59-A6C34878D82A}">
                    <a16:rowId xmlns:a16="http://schemas.microsoft.com/office/drawing/2014/main" val="10000"/>
                  </a:ext>
                </a:extLst>
              </a:tr>
              <a:tr h="309033">
                <a:tc>
                  <a:txBody>
                    <a:bodyPr/>
                    <a:lstStyle/>
                    <a:p>
                      <a:r>
                        <a:rPr lang="en-US" sz="1500" dirty="0"/>
                        <a:t>1</a:t>
                      </a:r>
                    </a:p>
                  </a:txBody>
                  <a:tcPr marL="57150" marR="57150" marT="38100" marB="38100"/>
                </a:tc>
                <a:tc>
                  <a:txBody>
                    <a:bodyPr/>
                    <a:lstStyle/>
                    <a:p>
                      <a:r>
                        <a:rPr lang="en-US" sz="1500" dirty="0"/>
                        <a:t>30</a:t>
                      </a:r>
                    </a:p>
                  </a:txBody>
                  <a:tcPr marL="57150" marR="57150" marT="38100" marB="38100"/>
                </a:tc>
                <a:tc>
                  <a:txBody>
                    <a:bodyPr/>
                    <a:lstStyle/>
                    <a:p>
                      <a:r>
                        <a:rPr lang="en-US" sz="1500" dirty="0"/>
                        <a:t>CA</a:t>
                      </a:r>
                    </a:p>
                  </a:txBody>
                  <a:tcPr marL="57150" marR="57150" marT="38100" marB="38100"/>
                </a:tc>
                <a:extLst>
                  <a:ext uri="{0D108BD9-81ED-4DB2-BD59-A6C34878D82A}">
                    <a16:rowId xmlns:a16="http://schemas.microsoft.com/office/drawing/2014/main" val="10001"/>
                  </a:ext>
                </a:extLst>
              </a:tr>
              <a:tr h="309033">
                <a:tc>
                  <a:txBody>
                    <a:bodyPr/>
                    <a:lstStyle/>
                    <a:p>
                      <a:r>
                        <a:rPr lang="en-US" sz="1500" dirty="0"/>
                        <a:t>2</a:t>
                      </a:r>
                    </a:p>
                  </a:txBody>
                  <a:tcPr marL="57150" marR="57150" marT="38100" marB="38100"/>
                </a:tc>
                <a:tc>
                  <a:txBody>
                    <a:bodyPr/>
                    <a:lstStyle/>
                    <a:p>
                      <a:r>
                        <a:rPr lang="en-US" sz="1500" dirty="0"/>
                        <a:t>22</a:t>
                      </a:r>
                    </a:p>
                  </a:txBody>
                  <a:tcPr marL="57150" marR="57150" marT="38100" marB="38100"/>
                </a:tc>
                <a:tc>
                  <a:txBody>
                    <a:bodyPr/>
                    <a:lstStyle/>
                    <a:p>
                      <a:r>
                        <a:rPr lang="en-US" sz="1500" dirty="0"/>
                        <a:t>OH</a:t>
                      </a:r>
                    </a:p>
                  </a:txBody>
                  <a:tcPr marL="57150" marR="57150" marT="38100" marB="38100"/>
                </a:tc>
                <a:extLst>
                  <a:ext uri="{0D108BD9-81ED-4DB2-BD59-A6C34878D82A}">
                    <a16:rowId xmlns:a16="http://schemas.microsoft.com/office/drawing/2014/main" val="10002"/>
                  </a:ext>
                </a:extLst>
              </a:tr>
              <a:tr h="309033">
                <a:tc>
                  <a:txBody>
                    <a:bodyPr/>
                    <a:lstStyle/>
                    <a:p>
                      <a:r>
                        <a:rPr lang="en-US" sz="1500" dirty="0"/>
                        <a:t>3</a:t>
                      </a:r>
                    </a:p>
                  </a:txBody>
                  <a:tcPr marL="57150" marR="57150" marT="38100" marB="38100"/>
                </a:tc>
                <a:tc>
                  <a:txBody>
                    <a:bodyPr/>
                    <a:lstStyle/>
                    <a:p>
                      <a:r>
                        <a:rPr lang="en-US" sz="1500" dirty="0"/>
                        <a:t>33</a:t>
                      </a:r>
                    </a:p>
                  </a:txBody>
                  <a:tcPr marL="57150" marR="57150" marT="38100" marB="38100"/>
                </a:tc>
                <a:tc>
                  <a:txBody>
                    <a:bodyPr/>
                    <a:lstStyle/>
                    <a:p>
                      <a:r>
                        <a:rPr lang="en-US" sz="1500" dirty="0"/>
                        <a:t>DC</a:t>
                      </a:r>
                    </a:p>
                  </a:txBody>
                  <a:tcPr marL="57150" marR="57150" marT="38100" marB="38100"/>
                </a:tc>
                <a:extLst>
                  <a:ext uri="{0D108BD9-81ED-4DB2-BD59-A6C34878D82A}">
                    <a16:rowId xmlns:a16="http://schemas.microsoft.com/office/drawing/2014/main" val="10003"/>
                  </a:ext>
                </a:extLst>
              </a:tr>
              <a:tr h="309033">
                <a:tc>
                  <a:txBody>
                    <a:bodyPr/>
                    <a:lstStyle/>
                    <a:p>
                      <a:r>
                        <a:rPr lang="en-US" sz="1500" dirty="0"/>
                        <a:t>5</a:t>
                      </a:r>
                    </a:p>
                  </a:txBody>
                  <a:tcPr marL="57150" marR="57150" marT="38100" marB="38100"/>
                </a:tc>
                <a:tc>
                  <a:txBody>
                    <a:bodyPr/>
                    <a:lstStyle/>
                    <a:p>
                      <a:r>
                        <a:rPr lang="en-US" sz="1500" dirty="0"/>
                        <a:t>11</a:t>
                      </a:r>
                    </a:p>
                  </a:txBody>
                  <a:tcPr marL="57150" marR="57150" marT="38100" marB="38100"/>
                </a:tc>
                <a:tc>
                  <a:txBody>
                    <a:bodyPr/>
                    <a:lstStyle/>
                    <a:p>
                      <a:r>
                        <a:rPr lang="en-US" sz="1500" dirty="0"/>
                        <a:t>CE</a:t>
                      </a:r>
                    </a:p>
                  </a:txBody>
                  <a:tcPr marL="57150" marR="57150" marT="38100" marB="38100"/>
                </a:tc>
                <a:extLst>
                  <a:ext uri="{0D108BD9-81ED-4DB2-BD59-A6C34878D82A}">
                    <a16:rowId xmlns:a16="http://schemas.microsoft.com/office/drawing/2014/main" val="10004"/>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1234810974"/>
              </p:ext>
            </p:extLst>
          </p:nvPr>
        </p:nvGraphicFramePr>
        <p:xfrm>
          <a:off x="1387523" y="4268084"/>
          <a:ext cx="6096000" cy="1545165"/>
        </p:xfrm>
        <a:graphic>
          <a:graphicData uri="http://schemas.openxmlformats.org/drawingml/2006/table">
            <a:tbl>
              <a:tblPr firstRow="1" bandRow="1">
                <a:tableStyleId>{5C22544A-7EE6-4342-B048-85BDC9FD1C3A}</a:tableStyleId>
              </a:tblPr>
              <a:tblGrid>
                <a:gridCol w="1219200">
                  <a:extLst>
                    <a:ext uri="{9D8B030D-6E8A-4147-A177-3AD203B41FA5}">
                      <a16:colId xmlns:a16="http://schemas.microsoft.com/office/drawing/2014/main" val="20000"/>
                    </a:ext>
                  </a:extLst>
                </a:gridCol>
                <a:gridCol w="1219200">
                  <a:extLst>
                    <a:ext uri="{9D8B030D-6E8A-4147-A177-3AD203B41FA5}">
                      <a16:colId xmlns:a16="http://schemas.microsoft.com/office/drawing/2014/main" val="20001"/>
                    </a:ext>
                  </a:extLst>
                </a:gridCol>
                <a:gridCol w="1219200">
                  <a:extLst>
                    <a:ext uri="{9D8B030D-6E8A-4147-A177-3AD203B41FA5}">
                      <a16:colId xmlns:a16="http://schemas.microsoft.com/office/drawing/2014/main" val="20002"/>
                    </a:ext>
                  </a:extLst>
                </a:gridCol>
                <a:gridCol w="1219200">
                  <a:extLst>
                    <a:ext uri="{9D8B030D-6E8A-4147-A177-3AD203B41FA5}">
                      <a16:colId xmlns:a16="http://schemas.microsoft.com/office/drawing/2014/main" val="20003"/>
                    </a:ext>
                  </a:extLst>
                </a:gridCol>
                <a:gridCol w="1219200">
                  <a:extLst>
                    <a:ext uri="{9D8B030D-6E8A-4147-A177-3AD203B41FA5}">
                      <a16:colId xmlns:a16="http://schemas.microsoft.com/office/drawing/2014/main" val="20004"/>
                    </a:ext>
                  </a:extLst>
                </a:gridCol>
              </a:tblGrid>
              <a:tr h="309033">
                <a:tc>
                  <a:txBody>
                    <a:bodyPr/>
                    <a:lstStyle/>
                    <a:p>
                      <a:r>
                        <a:rPr lang="en-US" sz="1500" dirty="0"/>
                        <a:t>id</a:t>
                      </a:r>
                    </a:p>
                  </a:txBody>
                  <a:tcPr marL="57150" marR="57150" marT="38100" marB="38100"/>
                </a:tc>
                <a:tc>
                  <a:txBody>
                    <a:bodyPr/>
                    <a:lstStyle/>
                    <a:p>
                      <a:r>
                        <a:rPr lang="en-US" sz="1500" dirty="0"/>
                        <a:t>First name</a:t>
                      </a:r>
                    </a:p>
                  </a:txBody>
                  <a:tcPr marL="57150" marR="57150" marT="38100" marB="38100"/>
                </a:tc>
                <a:tc>
                  <a:txBody>
                    <a:bodyPr/>
                    <a:lstStyle/>
                    <a:p>
                      <a:r>
                        <a:rPr lang="en-US" sz="1500" dirty="0"/>
                        <a:t>Last name</a:t>
                      </a:r>
                    </a:p>
                  </a:txBody>
                  <a:tcPr marL="57150" marR="57150" marT="38100" marB="38100"/>
                </a:tc>
                <a:tc>
                  <a:txBody>
                    <a:bodyPr/>
                    <a:lstStyle/>
                    <a:p>
                      <a:r>
                        <a:rPr lang="en-US" sz="1500" dirty="0"/>
                        <a:t>Age</a:t>
                      </a:r>
                    </a:p>
                  </a:txBody>
                  <a:tcPr marL="57150" marR="57150" marT="38100" marB="38100"/>
                </a:tc>
                <a:tc>
                  <a:txBody>
                    <a:bodyPr/>
                    <a:lstStyle/>
                    <a:p>
                      <a:r>
                        <a:rPr lang="en-US" sz="1500" dirty="0"/>
                        <a:t>Place</a:t>
                      </a:r>
                    </a:p>
                  </a:txBody>
                  <a:tcPr marL="57150" marR="57150" marT="38100" marB="38100"/>
                </a:tc>
                <a:extLst>
                  <a:ext uri="{0D108BD9-81ED-4DB2-BD59-A6C34878D82A}">
                    <a16:rowId xmlns:a16="http://schemas.microsoft.com/office/drawing/2014/main" val="10000"/>
                  </a:ext>
                </a:extLst>
              </a:tr>
              <a:tr h="309033">
                <a:tc>
                  <a:txBody>
                    <a:bodyPr/>
                    <a:lstStyle/>
                    <a:p>
                      <a:r>
                        <a:rPr lang="en-US" sz="1500" dirty="0"/>
                        <a:t>1</a:t>
                      </a:r>
                    </a:p>
                  </a:txBody>
                  <a:tcPr marL="57150" marR="57150" marT="38100" marB="38100"/>
                </a:tc>
                <a:tc>
                  <a:txBody>
                    <a:bodyPr/>
                    <a:lstStyle/>
                    <a:p>
                      <a:r>
                        <a:rPr lang="en-US" sz="1500" dirty="0"/>
                        <a:t>Aaron</a:t>
                      </a:r>
                    </a:p>
                  </a:txBody>
                  <a:tcPr marL="57150" marR="57150" marT="38100" marB="38100"/>
                </a:tc>
                <a:tc>
                  <a:txBody>
                    <a:bodyPr/>
                    <a:lstStyle/>
                    <a:p>
                      <a:r>
                        <a:rPr lang="en-US" sz="1500" dirty="0"/>
                        <a:t>Cab</a:t>
                      </a:r>
                    </a:p>
                  </a:txBody>
                  <a:tcPr marL="57150" marR="57150" marT="38100" marB="38100"/>
                </a:tc>
                <a:tc>
                  <a:txBody>
                    <a:bodyPr/>
                    <a:lstStyle/>
                    <a:p>
                      <a:r>
                        <a:rPr lang="en-US" sz="1500" dirty="0"/>
                        <a:t>30</a:t>
                      </a:r>
                    </a:p>
                  </a:txBody>
                  <a:tcPr marL="57150" marR="57150" marT="38100" marB="38100"/>
                </a:tc>
                <a:tc>
                  <a:txBody>
                    <a:bodyPr/>
                    <a:lstStyle/>
                    <a:p>
                      <a:r>
                        <a:rPr lang="en-US" sz="1500" dirty="0"/>
                        <a:t>CA</a:t>
                      </a:r>
                    </a:p>
                  </a:txBody>
                  <a:tcPr marL="57150" marR="57150" marT="38100" marB="38100"/>
                </a:tc>
                <a:extLst>
                  <a:ext uri="{0D108BD9-81ED-4DB2-BD59-A6C34878D82A}">
                    <a16:rowId xmlns:a16="http://schemas.microsoft.com/office/drawing/2014/main" val="10001"/>
                  </a:ext>
                </a:extLst>
              </a:tr>
              <a:tr h="309033">
                <a:tc>
                  <a:txBody>
                    <a:bodyPr/>
                    <a:lstStyle/>
                    <a:p>
                      <a:r>
                        <a:rPr lang="en-US" sz="1500" dirty="0"/>
                        <a:t>2</a:t>
                      </a:r>
                    </a:p>
                  </a:txBody>
                  <a:tcPr marL="57150" marR="57150" marT="38100" marB="38100"/>
                </a:tc>
                <a:tc>
                  <a:txBody>
                    <a:bodyPr/>
                    <a:lstStyle/>
                    <a:p>
                      <a:r>
                        <a:rPr lang="en-US" sz="1500" dirty="0"/>
                        <a:t>John</a:t>
                      </a:r>
                    </a:p>
                  </a:txBody>
                  <a:tcPr marL="57150" marR="57150" marT="38100" marB="38100"/>
                </a:tc>
                <a:tc>
                  <a:txBody>
                    <a:bodyPr/>
                    <a:lstStyle/>
                    <a:p>
                      <a:r>
                        <a:rPr lang="en-US" sz="1500" dirty="0"/>
                        <a:t>Smith</a:t>
                      </a:r>
                    </a:p>
                  </a:txBody>
                  <a:tcPr marL="57150" marR="57150" marT="38100" marB="38100"/>
                </a:tc>
                <a:tc>
                  <a:txBody>
                    <a:bodyPr/>
                    <a:lstStyle/>
                    <a:p>
                      <a:r>
                        <a:rPr lang="en-US" sz="1500" dirty="0"/>
                        <a:t>22</a:t>
                      </a:r>
                    </a:p>
                  </a:txBody>
                  <a:tcPr marL="57150" marR="57150" marT="38100" marB="38100"/>
                </a:tc>
                <a:tc>
                  <a:txBody>
                    <a:bodyPr/>
                    <a:lstStyle/>
                    <a:p>
                      <a:r>
                        <a:rPr lang="en-US" sz="1500" dirty="0"/>
                        <a:t>OH</a:t>
                      </a:r>
                    </a:p>
                  </a:txBody>
                  <a:tcPr marL="57150" marR="57150" marT="38100" marB="38100"/>
                </a:tc>
                <a:extLst>
                  <a:ext uri="{0D108BD9-81ED-4DB2-BD59-A6C34878D82A}">
                    <a16:rowId xmlns:a16="http://schemas.microsoft.com/office/drawing/2014/main" val="10002"/>
                  </a:ext>
                </a:extLst>
              </a:tr>
              <a:tr h="309033">
                <a:tc>
                  <a:txBody>
                    <a:bodyPr/>
                    <a:lstStyle/>
                    <a:p>
                      <a:r>
                        <a:rPr lang="en-US" sz="1500" dirty="0"/>
                        <a:t>3</a:t>
                      </a:r>
                    </a:p>
                  </a:txBody>
                  <a:tcPr marL="57150" marR="57150" marT="38100" marB="38100"/>
                </a:tc>
                <a:tc>
                  <a:txBody>
                    <a:bodyPr/>
                    <a:lstStyle/>
                    <a:p>
                      <a:r>
                        <a:rPr lang="en-US" sz="1500" dirty="0"/>
                        <a:t>Clark</a:t>
                      </a:r>
                    </a:p>
                  </a:txBody>
                  <a:tcPr marL="57150" marR="57150" marT="38100" marB="38100"/>
                </a:tc>
                <a:tc>
                  <a:txBody>
                    <a:bodyPr/>
                    <a:lstStyle/>
                    <a:p>
                      <a:r>
                        <a:rPr lang="en-US" sz="1500" dirty="0"/>
                        <a:t>Kent</a:t>
                      </a:r>
                    </a:p>
                  </a:txBody>
                  <a:tcPr marL="57150" marR="57150" marT="38100" marB="38100"/>
                </a:tc>
                <a:tc>
                  <a:txBody>
                    <a:bodyPr/>
                    <a:lstStyle/>
                    <a:p>
                      <a:r>
                        <a:rPr lang="en-US" sz="1500" dirty="0"/>
                        <a:t>33</a:t>
                      </a:r>
                    </a:p>
                  </a:txBody>
                  <a:tcPr marL="57150" marR="57150" marT="38100" marB="38100"/>
                </a:tc>
                <a:tc>
                  <a:txBody>
                    <a:bodyPr/>
                    <a:lstStyle/>
                    <a:p>
                      <a:r>
                        <a:rPr lang="en-US" sz="1500" dirty="0"/>
                        <a:t>DC</a:t>
                      </a:r>
                    </a:p>
                  </a:txBody>
                  <a:tcPr marL="57150" marR="57150" marT="38100" marB="38100"/>
                </a:tc>
                <a:extLst>
                  <a:ext uri="{0D108BD9-81ED-4DB2-BD59-A6C34878D82A}">
                    <a16:rowId xmlns:a16="http://schemas.microsoft.com/office/drawing/2014/main" val="10003"/>
                  </a:ext>
                </a:extLst>
              </a:tr>
              <a:tr h="309033">
                <a:tc>
                  <a:txBody>
                    <a:bodyPr/>
                    <a:lstStyle/>
                    <a:p>
                      <a:r>
                        <a:rPr lang="en-US" sz="1500" dirty="0"/>
                        <a:t>6</a:t>
                      </a:r>
                    </a:p>
                  </a:txBody>
                  <a:tcPr marL="57150" marR="57150" marT="38100" marB="38100"/>
                </a:tc>
                <a:tc>
                  <a:txBody>
                    <a:bodyPr/>
                    <a:lstStyle/>
                    <a:p>
                      <a:r>
                        <a:rPr lang="en-US" sz="1500" dirty="0"/>
                        <a:t>Barry </a:t>
                      </a:r>
                    </a:p>
                  </a:txBody>
                  <a:tcPr marL="57150" marR="57150" marT="38100" marB="38100"/>
                </a:tc>
                <a:tc>
                  <a:txBody>
                    <a:bodyPr/>
                    <a:lstStyle/>
                    <a:p>
                      <a:r>
                        <a:rPr lang="en-US" sz="1500" dirty="0"/>
                        <a:t>Allen</a:t>
                      </a:r>
                    </a:p>
                  </a:txBody>
                  <a:tcPr marL="57150" marR="57150" marT="38100" marB="38100"/>
                </a:tc>
                <a:tc>
                  <a:txBody>
                    <a:bodyPr/>
                    <a:lstStyle/>
                    <a:p>
                      <a:r>
                        <a:rPr lang="en-US" sz="1500" dirty="0"/>
                        <a:t>Null</a:t>
                      </a:r>
                    </a:p>
                  </a:txBody>
                  <a:tcPr marL="57150" marR="57150" marT="38100" marB="38100"/>
                </a:tc>
                <a:tc>
                  <a:txBody>
                    <a:bodyPr/>
                    <a:lstStyle/>
                    <a:p>
                      <a:r>
                        <a:rPr lang="en-US" sz="1500" dirty="0"/>
                        <a:t>Null</a:t>
                      </a:r>
                    </a:p>
                  </a:txBody>
                  <a:tcPr marL="57150" marR="57150" marT="38100" marB="38100"/>
                </a:tc>
                <a:extLst>
                  <a:ext uri="{0D108BD9-81ED-4DB2-BD59-A6C34878D82A}">
                    <a16:rowId xmlns:a16="http://schemas.microsoft.com/office/drawing/2014/main" val="10004"/>
                  </a:ext>
                </a:extLst>
              </a:tr>
            </a:tbl>
          </a:graphicData>
        </a:graphic>
      </p:graphicFrame>
      <p:sp>
        <p:nvSpPr>
          <p:cNvPr id="10" name="TextBox 9"/>
          <p:cNvSpPr txBox="1"/>
          <p:nvPr/>
        </p:nvSpPr>
        <p:spPr>
          <a:xfrm>
            <a:off x="3522830" y="3752668"/>
            <a:ext cx="1083291" cy="341630"/>
          </a:xfrm>
          <a:prstGeom prst="rect">
            <a:avLst/>
          </a:prstGeom>
          <a:solidFill>
            <a:schemeClr val="accent6"/>
          </a:solidFill>
        </p:spPr>
        <p:txBody>
          <a:bodyPr wrap="square" lIns="64005" tIns="32003" rIns="64005" bIns="32003" rtlCol="0">
            <a:spAutoFit/>
          </a:bodyPr>
          <a:lstStyle/>
          <a:p>
            <a:pPr defTabSz="913402" fontAlgn="base">
              <a:spcBef>
                <a:spcPct val="0"/>
              </a:spcBef>
              <a:spcAft>
                <a:spcPct val="0"/>
              </a:spcAft>
            </a:pPr>
            <a:r>
              <a:rPr lang="en-US" dirty="0">
                <a:solidFill>
                  <a:srgbClr val="666666">
                    <a:lumMod val="50000"/>
                  </a:srgbClr>
                </a:solidFill>
                <a:latin typeface="Gill Sans MT" charset="0"/>
                <a:ea typeface="ＭＳ Ｐゴシック" charset="0"/>
              </a:rPr>
              <a:t>Left Join</a:t>
            </a:r>
          </a:p>
        </p:txBody>
      </p:sp>
      <p:sp>
        <p:nvSpPr>
          <p:cNvPr id="12" name="TextBox 11"/>
          <p:cNvSpPr txBox="1"/>
          <p:nvPr/>
        </p:nvSpPr>
        <p:spPr>
          <a:xfrm>
            <a:off x="1632046" y="1050120"/>
            <a:ext cx="858671" cy="341630"/>
          </a:xfrm>
          <a:prstGeom prst="rect">
            <a:avLst/>
          </a:prstGeom>
          <a:solidFill>
            <a:schemeClr val="accent6"/>
          </a:solidFill>
        </p:spPr>
        <p:txBody>
          <a:bodyPr wrap="square" lIns="64005" tIns="32003" rIns="64005" bIns="32003" rtlCol="0">
            <a:spAutoFit/>
          </a:bodyPr>
          <a:lstStyle/>
          <a:p>
            <a:pPr defTabSz="913402" fontAlgn="base">
              <a:spcBef>
                <a:spcPct val="0"/>
              </a:spcBef>
              <a:spcAft>
                <a:spcPct val="0"/>
              </a:spcAft>
            </a:pPr>
            <a:r>
              <a:rPr lang="en-US" dirty="0">
                <a:solidFill>
                  <a:srgbClr val="666666">
                    <a:lumMod val="50000"/>
                  </a:srgbClr>
                </a:solidFill>
                <a:latin typeface="Gill Sans MT" charset="0"/>
                <a:ea typeface="ＭＳ Ｐゴシック" charset="0"/>
              </a:rPr>
              <a:t>Table A</a:t>
            </a:r>
          </a:p>
        </p:txBody>
      </p:sp>
      <p:sp>
        <p:nvSpPr>
          <p:cNvPr id="13" name="TextBox 12"/>
          <p:cNvSpPr txBox="1"/>
          <p:nvPr/>
        </p:nvSpPr>
        <p:spPr>
          <a:xfrm>
            <a:off x="6188408" y="971935"/>
            <a:ext cx="858671" cy="341630"/>
          </a:xfrm>
          <a:prstGeom prst="rect">
            <a:avLst/>
          </a:prstGeom>
          <a:solidFill>
            <a:schemeClr val="accent6"/>
          </a:solidFill>
        </p:spPr>
        <p:txBody>
          <a:bodyPr wrap="square" lIns="64005" tIns="32003" rIns="64005" bIns="32003" rtlCol="0">
            <a:spAutoFit/>
          </a:bodyPr>
          <a:lstStyle/>
          <a:p>
            <a:pPr defTabSz="913402" fontAlgn="base">
              <a:spcBef>
                <a:spcPct val="0"/>
              </a:spcBef>
              <a:spcAft>
                <a:spcPct val="0"/>
              </a:spcAft>
            </a:pPr>
            <a:r>
              <a:rPr lang="en-US" dirty="0">
                <a:solidFill>
                  <a:srgbClr val="666666">
                    <a:lumMod val="50000"/>
                  </a:srgbClr>
                </a:solidFill>
                <a:latin typeface="Gill Sans MT" charset="0"/>
                <a:ea typeface="ＭＳ Ｐゴシック" charset="0"/>
              </a:rPr>
              <a:t>Table B</a:t>
            </a:r>
          </a:p>
        </p:txBody>
      </p:sp>
    </p:spTree>
    <p:extLst>
      <p:ext uri="{BB962C8B-B14F-4D97-AF65-F5344CB8AC3E}">
        <p14:creationId xmlns:p14="http://schemas.microsoft.com/office/powerpoint/2010/main" val="3369740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443786" y="498916"/>
            <a:ext cx="8293183" cy="418576"/>
          </a:xfrm>
          <a:prstGeom prst="rect">
            <a:avLst/>
          </a:prstGeom>
        </p:spPr>
        <p:txBody>
          <a:bodyPr/>
          <a:lstStyle/>
          <a:p>
            <a:pPr defTabSz="914355">
              <a:defRPr/>
            </a:pPr>
            <a:r>
              <a:rPr lang="en-US" sz="3400" dirty="0"/>
              <a:t>Bar Charts</a:t>
            </a:r>
            <a:endParaRPr lang="en-US" dirty="0"/>
          </a:p>
        </p:txBody>
      </p:sp>
      <p:pic>
        <p:nvPicPr>
          <p:cNvPr id="2" name="Basic Charts_">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68547" y="1674322"/>
            <a:ext cx="5443658" cy="4536600"/>
          </a:xfrm>
          <a:prstGeom prst="rect">
            <a:avLst/>
          </a:prstGeom>
        </p:spPr>
      </p:pic>
      <p:sp>
        <p:nvSpPr>
          <p:cNvPr id="4" name="Rectangle 3"/>
          <p:cNvSpPr/>
          <p:nvPr/>
        </p:nvSpPr>
        <p:spPr>
          <a:xfrm>
            <a:off x="443785" y="981824"/>
            <a:ext cx="8293183" cy="587853"/>
          </a:xfrm>
          <a:prstGeom prst="rect">
            <a:avLst/>
          </a:prstGeom>
        </p:spPr>
        <p:txBody>
          <a:bodyPr wrap="square" lIns="64008" tIns="32004" rIns="64008" bIns="32004">
            <a:spAutoFit/>
          </a:bodyPr>
          <a:lstStyle/>
          <a:p>
            <a:r>
              <a:rPr lang="en-US" sz="1700" dirty="0"/>
              <a:t>Drag </a:t>
            </a:r>
            <a:r>
              <a:rPr lang="en-US" sz="1700" b="1" dirty="0"/>
              <a:t>Profit</a:t>
            </a:r>
            <a:r>
              <a:rPr lang="en-US" sz="1700" dirty="0"/>
              <a:t> out. Drop it and Tableau will use it on the Color shelf.  It’s clear that Tables are not profitable – and I’m selling lots of them!  Not good. </a:t>
            </a:r>
          </a:p>
        </p:txBody>
      </p:sp>
    </p:spTree>
    <p:extLst>
      <p:ext uri="{BB962C8B-B14F-4D97-AF65-F5344CB8AC3E}">
        <p14:creationId xmlns:p14="http://schemas.microsoft.com/office/powerpoint/2010/main" val="258680978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443787" y="498916"/>
            <a:ext cx="8293183" cy="393954"/>
          </a:xfrm>
        </p:spPr>
        <p:txBody>
          <a:bodyPr/>
          <a:lstStyle/>
          <a:p>
            <a:r>
              <a:rPr lang="en-US" dirty="0"/>
              <a:t>Types of Tables Joining </a:t>
            </a:r>
          </a:p>
        </p:txBody>
      </p:sp>
      <p:graphicFrame>
        <p:nvGraphicFramePr>
          <p:cNvPr id="7" name="Content Placeholder 6"/>
          <p:cNvGraphicFramePr>
            <a:graphicFrameLocks noGrp="1"/>
          </p:cNvGraphicFramePr>
          <p:nvPr>
            <p:ph idx="14"/>
            <p:extLst>
              <p:ext uri="{D42A27DB-BD31-4B8C-83A1-F6EECF244321}">
                <p14:modId xmlns:p14="http://schemas.microsoft.com/office/powerpoint/2010/main" val="2618479756"/>
              </p:ext>
            </p:extLst>
          </p:nvPr>
        </p:nvGraphicFramePr>
        <p:xfrm>
          <a:off x="440532" y="1578240"/>
          <a:ext cx="4216767" cy="1545165"/>
        </p:xfrm>
        <a:graphic>
          <a:graphicData uri="http://schemas.openxmlformats.org/drawingml/2006/table">
            <a:tbl>
              <a:tblPr firstRow="1" bandRow="1">
                <a:tableStyleId>{5C22544A-7EE6-4342-B048-85BDC9FD1C3A}</a:tableStyleId>
              </a:tblPr>
              <a:tblGrid>
                <a:gridCol w="1405589">
                  <a:extLst>
                    <a:ext uri="{9D8B030D-6E8A-4147-A177-3AD203B41FA5}">
                      <a16:colId xmlns:a16="http://schemas.microsoft.com/office/drawing/2014/main" val="20000"/>
                    </a:ext>
                  </a:extLst>
                </a:gridCol>
                <a:gridCol w="1405589">
                  <a:extLst>
                    <a:ext uri="{9D8B030D-6E8A-4147-A177-3AD203B41FA5}">
                      <a16:colId xmlns:a16="http://schemas.microsoft.com/office/drawing/2014/main" val="20001"/>
                    </a:ext>
                  </a:extLst>
                </a:gridCol>
                <a:gridCol w="1405589">
                  <a:extLst>
                    <a:ext uri="{9D8B030D-6E8A-4147-A177-3AD203B41FA5}">
                      <a16:colId xmlns:a16="http://schemas.microsoft.com/office/drawing/2014/main" val="20002"/>
                    </a:ext>
                  </a:extLst>
                </a:gridCol>
              </a:tblGrid>
              <a:tr h="309033">
                <a:tc>
                  <a:txBody>
                    <a:bodyPr/>
                    <a:lstStyle/>
                    <a:p>
                      <a:r>
                        <a:rPr lang="en-US" sz="1500" dirty="0"/>
                        <a:t>id</a:t>
                      </a:r>
                    </a:p>
                  </a:txBody>
                  <a:tcPr marL="57150" marR="57150" marT="38100" marB="38100"/>
                </a:tc>
                <a:tc>
                  <a:txBody>
                    <a:bodyPr/>
                    <a:lstStyle/>
                    <a:p>
                      <a:r>
                        <a:rPr lang="en-US" sz="1500" dirty="0"/>
                        <a:t>First name</a:t>
                      </a:r>
                    </a:p>
                  </a:txBody>
                  <a:tcPr marL="57150" marR="57150" marT="38100" marB="38100"/>
                </a:tc>
                <a:tc>
                  <a:txBody>
                    <a:bodyPr/>
                    <a:lstStyle/>
                    <a:p>
                      <a:r>
                        <a:rPr lang="en-US" sz="1500" dirty="0"/>
                        <a:t>Last name</a:t>
                      </a:r>
                    </a:p>
                  </a:txBody>
                  <a:tcPr marL="57150" marR="57150" marT="38100" marB="38100"/>
                </a:tc>
                <a:extLst>
                  <a:ext uri="{0D108BD9-81ED-4DB2-BD59-A6C34878D82A}">
                    <a16:rowId xmlns:a16="http://schemas.microsoft.com/office/drawing/2014/main" val="10000"/>
                  </a:ext>
                </a:extLst>
              </a:tr>
              <a:tr h="309033">
                <a:tc>
                  <a:txBody>
                    <a:bodyPr/>
                    <a:lstStyle/>
                    <a:p>
                      <a:r>
                        <a:rPr lang="en-US" sz="1500" dirty="0"/>
                        <a:t>1</a:t>
                      </a:r>
                    </a:p>
                  </a:txBody>
                  <a:tcPr marL="57150" marR="57150" marT="38100" marB="38100"/>
                </a:tc>
                <a:tc>
                  <a:txBody>
                    <a:bodyPr/>
                    <a:lstStyle/>
                    <a:p>
                      <a:r>
                        <a:rPr lang="en-US" sz="1500" dirty="0"/>
                        <a:t>Aaron</a:t>
                      </a:r>
                    </a:p>
                  </a:txBody>
                  <a:tcPr marL="57150" marR="57150" marT="38100" marB="38100"/>
                </a:tc>
                <a:tc>
                  <a:txBody>
                    <a:bodyPr/>
                    <a:lstStyle/>
                    <a:p>
                      <a:r>
                        <a:rPr lang="en-US" sz="1500" dirty="0"/>
                        <a:t>Cab</a:t>
                      </a:r>
                    </a:p>
                  </a:txBody>
                  <a:tcPr marL="57150" marR="57150" marT="38100" marB="38100"/>
                </a:tc>
                <a:extLst>
                  <a:ext uri="{0D108BD9-81ED-4DB2-BD59-A6C34878D82A}">
                    <a16:rowId xmlns:a16="http://schemas.microsoft.com/office/drawing/2014/main" val="10001"/>
                  </a:ext>
                </a:extLst>
              </a:tr>
              <a:tr h="309033">
                <a:tc>
                  <a:txBody>
                    <a:bodyPr/>
                    <a:lstStyle/>
                    <a:p>
                      <a:r>
                        <a:rPr lang="en-US" sz="1500" dirty="0"/>
                        <a:t>2</a:t>
                      </a:r>
                    </a:p>
                  </a:txBody>
                  <a:tcPr marL="57150" marR="57150" marT="38100" marB="38100"/>
                </a:tc>
                <a:tc>
                  <a:txBody>
                    <a:bodyPr/>
                    <a:lstStyle/>
                    <a:p>
                      <a:r>
                        <a:rPr lang="en-US" sz="1500" dirty="0"/>
                        <a:t>John</a:t>
                      </a:r>
                    </a:p>
                  </a:txBody>
                  <a:tcPr marL="57150" marR="57150" marT="38100" marB="38100"/>
                </a:tc>
                <a:tc>
                  <a:txBody>
                    <a:bodyPr/>
                    <a:lstStyle/>
                    <a:p>
                      <a:r>
                        <a:rPr lang="en-US" sz="1500" dirty="0"/>
                        <a:t>Smith</a:t>
                      </a:r>
                    </a:p>
                  </a:txBody>
                  <a:tcPr marL="57150" marR="57150" marT="38100" marB="38100"/>
                </a:tc>
                <a:extLst>
                  <a:ext uri="{0D108BD9-81ED-4DB2-BD59-A6C34878D82A}">
                    <a16:rowId xmlns:a16="http://schemas.microsoft.com/office/drawing/2014/main" val="10002"/>
                  </a:ext>
                </a:extLst>
              </a:tr>
              <a:tr h="309033">
                <a:tc>
                  <a:txBody>
                    <a:bodyPr/>
                    <a:lstStyle/>
                    <a:p>
                      <a:r>
                        <a:rPr lang="en-US" sz="1500" dirty="0"/>
                        <a:t>3</a:t>
                      </a:r>
                    </a:p>
                  </a:txBody>
                  <a:tcPr marL="57150" marR="57150" marT="38100" marB="38100"/>
                </a:tc>
                <a:tc>
                  <a:txBody>
                    <a:bodyPr/>
                    <a:lstStyle/>
                    <a:p>
                      <a:r>
                        <a:rPr lang="en-US" sz="1500" dirty="0"/>
                        <a:t>Clark</a:t>
                      </a:r>
                    </a:p>
                  </a:txBody>
                  <a:tcPr marL="57150" marR="57150" marT="38100" marB="38100"/>
                </a:tc>
                <a:tc>
                  <a:txBody>
                    <a:bodyPr/>
                    <a:lstStyle/>
                    <a:p>
                      <a:r>
                        <a:rPr lang="en-US" sz="1500" dirty="0"/>
                        <a:t>Kent</a:t>
                      </a:r>
                    </a:p>
                  </a:txBody>
                  <a:tcPr marL="57150" marR="57150" marT="38100" marB="38100"/>
                </a:tc>
                <a:extLst>
                  <a:ext uri="{0D108BD9-81ED-4DB2-BD59-A6C34878D82A}">
                    <a16:rowId xmlns:a16="http://schemas.microsoft.com/office/drawing/2014/main" val="10003"/>
                  </a:ext>
                </a:extLst>
              </a:tr>
              <a:tr h="309033">
                <a:tc>
                  <a:txBody>
                    <a:bodyPr/>
                    <a:lstStyle/>
                    <a:p>
                      <a:r>
                        <a:rPr lang="en-US" sz="1500" dirty="0"/>
                        <a:t>6</a:t>
                      </a:r>
                    </a:p>
                  </a:txBody>
                  <a:tcPr marL="57150" marR="57150" marT="38100" marB="38100"/>
                </a:tc>
                <a:tc>
                  <a:txBody>
                    <a:bodyPr/>
                    <a:lstStyle/>
                    <a:p>
                      <a:r>
                        <a:rPr lang="en-US" sz="1500" dirty="0"/>
                        <a:t>Barry </a:t>
                      </a:r>
                    </a:p>
                  </a:txBody>
                  <a:tcPr marL="57150" marR="57150" marT="38100" marB="38100"/>
                </a:tc>
                <a:tc>
                  <a:txBody>
                    <a:bodyPr/>
                    <a:lstStyle/>
                    <a:p>
                      <a:r>
                        <a:rPr lang="en-US" sz="1500" dirty="0"/>
                        <a:t>Allen</a:t>
                      </a:r>
                    </a:p>
                  </a:txBody>
                  <a:tcPr marL="57150" marR="57150" marT="38100" marB="38100"/>
                </a:tc>
                <a:extLst>
                  <a:ext uri="{0D108BD9-81ED-4DB2-BD59-A6C34878D82A}">
                    <a16:rowId xmlns:a16="http://schemas.microsoft.com/office/drawing/2014/main" val="10004"/>
                  </a:ext>
                </a:extLst>
              </a:tr>
            </a:tbl>
          </a:graphicData>
        </a:graphic>
      </p:graphicFrame>
      <p:graphicFrame>
        <p:nvGraphicFramePr>
          <p:cNvPr id="8" name="Content Placeholder 6"/>
          <p:cNvGraphicFramePr>
            <a:graphicFrameLocks/>
          </p:cNvGraphicFramePr>
          <p:nvPr>
            <p:extLst>
              <p:ext uri="{D42A27DB-BD31-4B8C-83A1-F6EECF244321}">
                <p14:modId xmlns:p14="http://schemas.microsoft.com/office/powerpoint/2010/main" val="2626734583"/>
              </p:ext>
            </p:extLst>
          </p:nvPr>
        </p:nvGraphicFramePr>
        <p:xfrm>
          <a:off x="4969882" y="1489150"/>
          <a:ext cx="3875574" cy="1545165"/>
        </p:xfrm>
        <a:graphic>
          <a:graphicData uri="http://schemas.openxmlformats.org/drawingml/2006/table">
            <a:tbl>
              <a:tblPr firstRow="1" bandRow="1">
                <a:tableStyleId>{5C22544A-7EE6-4342-B048-85BDC9FD1C3A}</a:tableStyleId>
              </a:tblPr>
              <a:tblGrid>
                <a:gridCol w="1291858">
                  <a:extLst>
                    <a:ext uri="{9D8B030D-6E8A-4147-A177-3AD203B41FA5}">
                      <a16:colId xmlns:a16="http://schemas.microsoft.com/office/drawing/2014/main" val="20000"/>
                    </a:ext>
                  </a:extLst>
                </a:gridCol>
                <a:gridCol w="1291858">
                  <a:extLst>
                    <a:ext uri="{9D8B030D-6E8A-4147-A177-3AD203B41FA5}">
                      <a16:colId xmlns:a16="http://schemas.microsoft.com/office/drawing/2014/main" val="20001"/>
                    </a:ext>
                  </a:extLst>
                </a:gridCol>
                <a:gridCol w="1291858">
                  <a:extLst>
                    <a:ext uri="{9D8B030D-6E8A-4147-A177-3AD203B41FA5}">
                      <a16:colId xmlns:a16="http://schemas.microsoft.com/office/drawing/2014/main" val="20002"/>
                    </a:ext>
                  </a:extLst>
                </a:gridCol>
              </a:tblGrid>
              <a:tr h="309033">
                <a:tc>
                  <a:txBody>
                    <a:bodyPr/>
                    <a:lstStyle/>
                    <a:p>
                      <a:r>
                        <a:rPr lang="en-US" sz="1500" dirty="0"/>
                        <a:t>id</a:t>
                      </a:r>
                    </a:p>
                  </a:txBody>
                  <a:tcPr marL="57150" marR="57150" marT="38100" marB="38100"/>
                </a:tc>
                <a:tc>
                  <a:txBody>
                    <a:bodyPr/>
                    <a:lstStyle/>
                    <a:p>
                      <a:r>
                        <a:rPr lang="en-US" sz="1500" dirty="0"/>
                        <a:t>Age</a:t>
                      </a:r>
                    </a:p>
                  </a:txBody>
                  <a:tcPr marL="57150" marR="57150" marT="38100" marB="38100"/>
                </a:tc>
                <a:tc>
                  <a:txBody>
                    <a:bodyPr/>
                    <a:lstStyle/>
                    <a:p>
                      <a:r>
                        <a:rPr lang="en-US" sz="1500" dirty="0"/>
                        <a:t>Place</a:t>
                      </a:r>
                    </a:p>
                  </a:txBody>
                  <a:tcPr marL="57150" marR="57150" marT="38100" marB="38100"/>
                </a:tc>
                <a:extLst>
                  <a:ext uri="{0D108BD9-81ED-4DB2-BD59-A6C34878D82A}">
                    <a16:rowId xmlns:a16="http://schemas.microsoft.com/office/drawing/2014/main" val="10000"/>
                  </a:ext>
                </a:extLst>
              </a:tr>
              <a:tr h="309033">
                <a:tc>
                  <a:txBody>
                    <a:bodyPr/>
                    <a:lstStyle/>
                    <a:p>
                      <a:r>
                        <a:rPr lang="en-US" sz="1500" dirty="0"/>
                        <a:t>1</a:t>
                      </a:r>
                    </a:p>
                  </a:txBody>
                  <a:tcPr marL="57150" marR="57150" marT="38100" marB="38100"/>
                </a:tc>
                <a:tc>
                  <a:txBody>
                    <a:bodyPr/>
                    <a:lstStyle/>
                    <a:p>
                      <a:r>
                        <a:rPr lang="en-US" sz="1500" dirty="0"/>
                        <a:t>30</a:t>
                      </a:r>
                    </a:p>
                  </a:txBody>
                  <a:tcPr marL="57150" marR="57150" marT="38100" marB="38100"/>
                </a:tc>
                <a:tc>
                  <a:txBody>
                    <a:bodyPr/>
                    <a:lstStyle/>
                    <a:p>
                      <a:r>
                        <a:rPr lang="en-US" sz="1500" dirty="0"/>
                        <a:t>CA</a:t>
                      </a:r>
                    </a:p>
                  </a:txBody>
                  <a:tcPr marL="57150" marR="57150" marT="38100" marB="38100"/>
                </a:tc>
                <a:extLst>
                  <a:ext uri="{0D108BD9-81ED-4DB2-BD59-A6C34878D82A}">
                    <a16:rowId xmlns:a16="http://schemas.microsoft.com/office/drawing/2014/main" val="10001"/>
                  </a:ext>
                </a:extLst>
              </a:tr>
              <a:tr h="309033">
                <a:tc>
                  <a:txBody>
                    <a:bodyPr/>
                    <a:lstStyle/>
                    <a:p>
                      <a:r>
                        <a:rPr lang="en-US" sz="1500" dirty="0"/>
                        <a:t>2</a:t>
                      </a:r>
                    </a:p>
                  </a:txBody>
                  <a:tcPr marL="57150" marR="57150" marT="38100" marB="38100"/>
                </a:tc>
                <a:tc>
                  <a:txBody>
                    <a:bodyPr/>
                    <a:lstStyle/>
                    <a:p>
                      <a:r>
                        <a:rPr lang="en-US" sz="1500" dirty="0"/>
                        <a:t>22</a:t>
                      </a:r>
                    </a:p>
                  </a:txBody>
                  <a:tcPr marL="57150" marR="57150" marT="38100" marB="38100"/>
                </a:tc>
                <a:tc>
                  <a:txBody>
                    <a:bodyPr/>
                    <a:lstStyle/>
                    <a:p>
                      <a:r>
                        <a:rPr lang="en-US" sz="1500" dirty="0"/>
                        <a:t>OH</a:t>
                      </a:r>
                    </a:p>
                  </a:txBody>
                  <a:tcPr marL="57150" marR="57150" marT="38100" marB="38100"/>
                </a:tc>
                <a:extLst>
                  <a:ext uri="{0D108BD9-81ED-4DB2-BD59-A6C34878D82A}">
                    <a16:rowId xmlns:a16="http://schemas.microsoft.com/office/drawing/2014/main" val="10002"/>
                  </a:ext>
                </a:extLst>
              </a:tr>
              <a:tr h="309033">
                <a:tc>
                  <a:txBody>
                    <a:bodyPr/>
                    <a:lstStyle/>
                    <a:p>
                      <a:r>
                        <a:rPr lang="en-US" sz="1500" dirty="0"/>
                        <a:t>3</a:t>
                      </a:r>
                    </a:p>
                  </a:txBody>
                  <a:tcPr marL="57150" marR="57150" marT="38100" marB="38100"/>
                </a:tc>
                <a:tc>
                  <a:txBody>
                    <a:bodyPr/>
                    <a:lstStyle/>
                    <a:p>
                      <a:r>
                        <a:rPr lang="en-US" sz="1500" dirty="0"/>
                        <a:t>33</a:t>
                      </a:r>
                    </a:p>
                  </a:txBody>
                  <a:tcPr marL="57150" marR="57150" marT="38100" marB="38100"/>
                </a:tc>
                <a:tc>
                  <a:txBody>
                    <a:bodyPr/>
                    <a:lstStyle/>
                    <a:p>
                      <a:r>
                        <a:rPr lang="en-US" sz="1500" dirty="0"/>
                        <a:t>DC</a:t>
                      </a:r>
                    </a:p>
                  </a:txBody>
                  <a:tcPr marL="57150" marR="57150" marT="38100" marB="38100"/>
                </a:tc>
                <a:extLst>
                  <a:ext uri="{0D108BD9-81ED-4DB2-BD59-A6C34878D82A}">
                    <a16:rowId xmlns:a16="http://schemas.microsoft.com/office/drawing/2014/main" val="10003"/>
                  </a:ext>
                </a:extLst>
              </a:tr>
              <a:tr h="309033">
                <a:tc>
                  <a:txBody>
                    <a:bodyPr/>
                    <a:lstStyle/>
                    <a:p>
                      <a:r>
                        <a:rPr lang="en-US" sz="1500" dirty="0"/>
                        <a:t>5</a:t>
                      </a:r>
                    </a:p>
                  </a:txBody>
                  <a:tcPr marL="57150" marR="57150" marT="38100" marB="38100"/>
                </a:tc>
                <a:tc>
                  <a:txBody>
                    <a:bodyPr/>
                    <a:lstStyle/>
                    <a:p>
                      <a:r>
                        <a:rPr lang="en-US" sz="1500" dirty="0"/>
                        <a:t>11</a:t>
                      </a:r>
                    </a:p>
                  </a:txBody>
                  <a:tcPr marL="57150" marR="57150" marT="38100" marB="38100"/>
                </a:tc>
                <a:tc>
                  <a:txBody>
                    <a:bodyPr/>
                    <a:lstStyle/>
                    <a:p>
                      <a:r>
                        <a:rPr lang="en-US" sz="1500" dirty="0"/>
                        <a:t>CE</a:t>
                      </a:r>
                    </a:p>
                  </a:txBody>
                  <a:tcPr marL="57150" marR="57150" marT="38100" marB="38100"/>
                </a:tc>
                <a:extLst>
                  <a:ext uri="{0D108BD9-81ED-4DB2-BD59-A6C34878D82A}">
                    <a16:rowId xmlns:a16="http://schemas.microsoft.com/office/drawing/2014/main" val="10004"/>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2467875818"/>
              </p:ext>
            </p:extLst>
          </p:nvPr>
        </p:nvGraphicFramePr>
        <p:xfrm>
          <a:off x="1387523" y="4268084"/>
          <a:ext cx="6096000" cy="1545165"/>
        </p:xfrm>
        <a:graphic>
          <a:graphicData uri="http://schemas.openxmlformats.org/drawingml/2006/table">
            <a:tbl>
              <a:tblPr firstRow="1" bandRow="1">
                <a:tableStyleId>{5C22544A-7EE6-4342-B048-85BDC9FD1C3A}</a:tableStyleId>
              </a:tblPr>
              <a:tblGrid>
                <a:gridCol w="1219200">
                  <a:extLst>
                    <a:ext uri="{9D8B030D-6E8A-4147-A177-3AD203B41FA5}">
                      <a16:colId xmlns:a16="http://schemas.microsoft.com/office/drawing/2014/main" val="20000"/>
                    </a:ext>
                  </a:extLst>
                </a:gridCol>
                <a:gridCol w="1219200">
                  <a:extLst>
                    <a:ext uri="{9D8B030D-6E8A-4147-A177-3AD203B41FA5}">
                      <a16:colId xmlns:a16="http://schemas.microsoft.com/office/drawing/2014/main" val="20001"/>
                    </a:ext>
                  </a:extLst>
                </a:gridCol>
                <a:gridCol w="1219200">
                  <a:extLst>
                    <a:ext uri="{9D8B030D-6E8A-4147-A177-3AD203B41FA5}">
                      <a16:colId xmlns:a16="http://schemas.microsoft.com/office/drawing/2014/main" val="20002"/>
                    </a:ext>
                  </a:extLst>
                </a:gridCol>
                <a:gridCol w="1219200">
                  <a:extLst>
                    <a:ext uri="{9D8B030D-6E8A-4147-A177-3AD203B41FA5}">
                      <a16:colId xmlns:a16="http://schemas.microsoft.com/office/drawing/2014/main" val="20003"/>
                    </a:ext>
                  </a:extLst>
                </a:gridCol>
                <a:gridCol w="1219200">
                  <a:extLst>
                    <a:ext uri="{9D8B030D-6E8A-4147-A177-3AD203B41FA5}">
                      <a16:colId xmlns:a16="http://schemas.microsoft.com/office/drawing/2014/main" val="20004"/>
                    </a:ext>
                  </a:extLst>
                </a:gridCol>
              </a:tblGrid>
              <a:tr h="309033">
                <a:tc>
                  <a:txBody>
                    <a:bodyPr/>
                    <a:lstStyle/>
                    <a:p>
                      <a:r>
                        <a:rPr lang="en-US" sz="1500" dirty="0"/>
                        <a:t>id</a:t>
                      </a:r>
                    </a:p>
                  </a:txBody>
                  <a:tcPr marL="57150" marR="57150" marT="38100" marB="38100"/>
                </a:tc>
                <a:tc>
                  <a:txBody>
                    <a:bodyPr/>
                    <a:lstStyle/>
                    <a:p>
                      <a:r>
                        <a:rPr lang="en-US" sz="1500" dirty="0"/>
                        <a:t>First name</a:t>
                      </a:r>
                    </a:p>
                  </a:txBody>
                  <a:tcPr marL="57150" marR="57150" marT="38100" marB="38100"/>
                </a:tc>
                <a:tc>
                  <a:txBody>
                    <a:bodyPr/>
                    <a:lstStyle/>
                    <a:p>
                      <a:r>
                        <a:rPr lang="en-US" sz="1500" dirty="0"/>
                        <a:t>Last name</a:t>
                      </a:r>
                    </a:p>
                  </a:txBody>
                  <a:tcPr marL="57150" marR="57150" marT="38100" marB="38100"/>
                </a:tc>
                <a:tc>
                  <a:txBody>
                    <a:bodyPr/>
                    <a:lstStyle/>
                    <a:p>
                      <a:r>
                        <a:rPr lang="en-US" sz="1500" dirty="0"/>
                        <a:t>Age</a:t>
                      </a:r>
                    </a:p>
                  </a:txBody>
                  <a:tcPr marL="57150" marR="57150" marT="38100" marB="38100"/>
                </a:tc>
                <a:tc>
                  <a:txBody>
                    <a:bodyPr/>
                    <a:lstStyle/>
                    <a:p>
                      <a:r>
                        <a:rPr lang="en-US" sz="1500" dirty="0"/>
                        <a:t>Place</a:t>
                      </a:r>
                    </a:p>
                  </a:txBody>
                  <a:tcPr marL="57150" marR="57150" marT="38100" marB="38100"/>
                </a:tc>
                <a:extLst>
                  <a:ext uri="{0D108BD9-81ED-4DB2-BD59-A6C34878D82A}">
                    <a16:rowId xmlns:a16="http://schemas.microsoft.com/office/drawing/2014/main" val="10000"/>
                  </a:ext>
                </a:extLst>
              </a:tr>
              <a:tr h="309033">
                <a:tc>
                  <a:txBody>
                    <a:bodyPr/>
                    <a:lstStyle/>
                    <a:p>
                      <a:r>
                        <a:rPr lang="en-US" sz="1500" dirty="0"/>
                        <a:t>1</a:t>
                      </a:r>
                    </a:p>
                  </a:txBody>
                  <a:tcPr marL="57150" marR="57150" marT="38100" marB="38100"/>
                </a:tc>
                <a:tc>
                  <a:txBody>
                    <a:bodyPr/>
                    <a:lstStyle/>
                    <a:p>
                      <a:r>
                        <a:rPr lang="en-US" sz="1500" dirty="0"/>
                        <a:t>Aaron</a:t>
                      </a:r>
                    </a:p>
                  </a:txBody>
                  <a:tcPr marL="57150" marR="57150" marT="38100" marB="38100"/>
                </a:tc>
                <a:tc>
                  <a:txBody>
                    <a:bodyPr/>
                    <a:lstStyle/>
                    <a:p>
                      <a:r>
                        <a:rPr lang="en-US" sz="1500" dirty="0"/>
                        <a:t>Cab</a:t>
                      </a:r>
                    </a:p>
                  </a:txBody>
                  <a:tcPr marL="57150" marR="57150" marT="38100" marB="38100"/>
                </a:tc>
                <a:tc>
                  <a:txBody>
                    <a:bodyPr/>
                    <a:lstStyle/>
                    <a:p>
                      <a:r>
                        <a:rPr lang="en-US" sz="1500" dirty="0"/>
                        <a:t>30</a:t>
                      </a:r>
                    </a:p>
                  </a:txBody>
                  <a:tcPr marL="57150" marR="57150" marT="38100" marB="38100"/>
                </a:tc>
                <a:tc>
                  <a:txBody>
                    <a:bodyPr/>
                    <a:lstStyle/>
                    <a:p>
                      <a:r>
                        <a:rPr lang="en-US" sz="1500" dirty="0"/>
                        <a:t>CA</a:t>
                      </a:r>
                    </a:p>
                  </a:txBody>
                  <a:tcPr marL="57150" marR="57150" marT="38100" marB="38100"/>
                </a:tc>
                <a:extLst>
                  <a:ext uri="{0D108BD9-81ED-4DB2-BD59-A6C34878D82A}">
                    <a16:rowId xmlns:a16="http://schemas.microsoft.com/office/drawing/2014/main" val="10001"/>
                  </a:ext>
                </a:extLst>
              </a:tr>
              <a:tr h="309033">
                <a:tc>
                  <a:txBody>
                    <a:bodyPr/>
                    <a:lstStyle/>
                    <a:p>
                      <a:r>
                        <a:rPr lang="en-US" sz="1500" dirty="0"/>
                        <a:t>2</a:t>
                      </a:r>
                    </a:p>
                  </a:txBody>
                  <a:tcPr marL="57150" marR="57150" marT="38100" marB="38100"/>
                </a:tc>
                <a:tc>
                  <a:txBody>
                    <a:bodyPr/>
                    <a:lstStyle/>
                    <a:p>
                      <a:r>
                        <a:rPr lang="en-US" sz="1500" dirty="0"/>
                        <a:t>John</a:t>
                      </a:r>
                    </a:p>
                  </a:txBody>
                  <a:tcPr marL="57150" marR="57150" marT="38100" marB="38100"/>
                </a:tc>
                <a:tc>
                  <a:txBody>
                    <a:bodyPr/>
                    <a:lstStyle/>
                    <a:p>
                      <a:r>
                        <a:rPr lang="en-US" sz="1500" dirty="0"/>
                        <a:t>Smith</a:t>
                      </a:r>
                    </a:p>
                  </a:txBody>
                  <a:tcPr marL="57150" marR="57150" marT="38100" marB="38100"/>
                </a:tc>
                <a:tc>
                  <a:txBody>
                    <a:bodyPr/>
                    <a:lstStyle/>
                    <a:p>
                      <a:r>
                        <a:rPr lang="en-US" sz="1500" dirty="0"/>
                        <a:t>22</a:t>
                      </a:r>
                    </a:p>
                  </a:txBody>
                  <a:tcPr marL="57150" marR="57150" marT="38100" marB="38100"/>
                </a:tc>
                <a:tc>
                  <a:txBody>
                    <a:bodyPr/>
                    <a:lstStyle/>
                    <a:p>
                      <a:r>
                        <a:rPr lang="en-US" sz="1500" dirty="0"/>
                        <a:t>OH</a:t>
                      </a:r>
                    </a:p>
                  </a:txBody>
                  <a:tcPr marL="57150" marR="57150" marT="38100" marB="38100"/>
                </a:tc>
                <a:extLst>
                  <a:ext uri="{0D108BD9-81ED-4DB2-BD59-A6C34878D82A}">
                    <a16:rowId xmlns:a16="http://schemas.microsoft.com/office/drawing/2014/main" val="10002"/>
                  </a:ext>
                </a:extLst>
              </a:tr>
              <a:tr h="309033">
                <a:tc>
                  <a:txBody>
                    <a:bodyPr/>
                    <a:lstStyle/>
                    <a:p>
                      <a:r>
                        <a:rPr lang="en-US" sz="1500" dirty="0"/>
                        <a:t>3</a:t>
                      </a:r>
                    </a:p>
                  </a:txBody>
                  <a:tcPr marL="57150" marR="57150" marT="38100" marB="38100"/>
                </a:tc>
                <a:tc>
                  <a:txBody>
                    <a:bodyPr/>
                    <a:lstStyle/>
                    <a:p>
                      <a:r>
                        <a:rPr lang="en-US" sz="1500" dirty="0"/>
                        <a:t>Clark</a:t>
                      </a:r>
                    </a:p>
                  </a:txBody>
                  <a:tcPr marL="57150" marR="57150" marT="38100" marB="38100"/>
                </a:tc>
                <a:tc>
                  <a:txBody>
                    <a:bodyPr/>
                    <a:lstStyle/>
                    <a:p>
                      <a:r>
                        <a:rPr lang="en-US" sz="1500" dirty="0"/>
                        <a:t>Kent</a:t>
                      </a:r>
                    </a:p>
                  </a:txBody>
                  <a:tcPr marL="57150" marR="57150" marT="38100" marB="38100"/>
                </a:tc>
                <a:tc>
                  <a:txBody>
                    <a:bodyPr/>
                    <a:lstStyle/>
                    <a:p>
                      <a:r>
                        <a:rPr lang="en-US" sz="1500" dirty="0"/>
                        <a:t>33</a:t>
                      </a:r>
                    </a:p>
                  </a:txBody>
                  <a:tcPr marL="57150" marR="57150" marT="38100" marB="38100"/>
                </a:tc>
                <a:tc>
                  <a:txBody>
                    <a:bodyPr/>
                    <a:lstStyle/>
                    <a:p>
                      <a:r>
                        <a:rPr lang="en-US" sz="1500" dirty="0"/>
                        <a:t>DC</a:t>
                      </a:r>
                    </a:p>
                  </a:txBody>
                  <a:tcPr marL="57150" marR="57150" marT="38100" marB="38100"/>
                </a:tc>
                <a:extLst>
                  <a:ext uri="{0D108BD9-81ED-4DB2-BD59-A6C34878D82A}">
                    <a16:rowId xmlns:a16="http://schemas.microsoft.com/office/drawing/2014/main" val="10003"/>
                  </a:ext>
                </a:extLst>
              </a:tr>
              <a:tr h="309033">
                <a:tc>
                  <a:txBody>
                    <a:bodyPr/>
                    <a:lstStyle/>
                    <a:p>
                      <a:r>
                        <a:rPr lang="en-US" sz="1500"/>
                        <a:t>5</a:t>
                      </a:r>
                      <a:endParaRPr lang="en-US" sz="1500" dirty="0"/>
                    </a:p>
                  </a:txBody>
                  <a:tcPr marL="57150" marR="57150" marT="38100" marB="38100"/>
                </a:tc>
                <a:tc>
                  <a:txBody>
                    <a:bodyPr/>
                    <a:lstStyle/>
                    <a:p>
                      <a:r>
                        <a:rPr lang="en-US" sz="1500" dirty="0"/>
                        <a:t>Null</a:t>
                      </a:r>
                    </a:p>
                  </a:txBody>
                  <a:tcPr marL="57150" marR="57150" marT="38100" marB="38100"/>
                </a:tc>
                <a:tc>
                  <a:txBody>
                    <a:bodyPr/>
                    <a:lstStyle/>
                    <a:p>
                      <a:r>
                        <a:rPr lang="en-US" sz="1500" dirty="0"/>
                        <a:t>Null</a:t>
                      </a:r>
                    </a:p>
                  </a:txBody>
                  <a:tcPr marL="57150" marR="57150" marT="38100" marB="38100"/>
                </a:tc>
                <a:tc>
                  <a:txBody>
                    <a:bodyPr/>
                    <a:lstStyle/>
                    <a:p>
                      <a:r>
                        <a:rPr lang="en-US" sz="1500" dirty="0"/>
                        <a:t>11</a:t>
                      </a:r>
                    </a:p>
                  </a:txBody>
                  <a:tcPr marL="57150" marR="57150" marT="38100" marB="38100"/>
                </a:tc>
                <a:tc>
                  <a:txBody>
                    <a:bodyPr/>
                    <a:lstStyle/>
                    <a:p>
                      <a:r>
                        <a:rPr lang="en-US" sz="1500" dirty="0"/>
                        <a:t>CE</a:t>
                      </a:r>
                    </a:p>
                  </a:txBody>
                  <a:tcPr marL="57150" marR="57150" marT="38100" marB="38100"/>
                </a:tc>
                <a:extLst>
                  <a:ext uri="{0D108BD9-81ED-4DB2-BD59-A6C34878D82A}">
                    <a16:rowId xmlns:a16="http://schemas.microsoft.com/office/drawing/2014/main" val="10004"/>
                  </a:ext>
                </a:extLst>
              </a:tr>
            </a:tbl>
          </a:graphicData>
        </a:graphic>
      </p:graphicFrame>
      <p:sp>
        <p:nvSpPr>
          <p:cNvPr id="10" name="TextBox 9"/>
          <p:cNvSpPr txBox="1"/>
          <p:nvPr/>
        </p:nvSpPr>
        <p:spPr>
          <a:xfrm>
            <a:off x="3522830" y="3752668"/>
            <a:ext cx="1083291" cy="341630"/>
          </a:xfrm>
          <a:prstGeom prst="rect">
            <a:avLst/>
          </a:prstGeom>
          <a:solidFill>
            <a:schemeClr val="accent6"/>
          </a:solidFill>
        </p:spPr>
        <p:txBody>
          <a:bodyPr wrap="square" lIns="64005" tIns="32003" rIns="64005" bIns="32003" rtlCol="0">
            <a:spAutoFit/>
          </a:bodyPr>
          <a:lstStyle/>
          <a:p>
            <a:pPr defTabSz="913402" fontAlgn="base">
              <a:spcBef>
                <a:spcPct val="0"/>
              </a:spcBef>
              <a:spcAft>
                <a:spcPct val="0"/>
              </a:spcAft>
            </a:pPr>
            <a:r>
              <a:rPr lang="en-US" dirty="0">
                <a:solidFill>
                  <a:srgbClr val="666666">
                    <a:lumMod val="50000"/>
                  </a:srgbClr>
                </a:solidFill>
                <a:latin typeface="Gill Sans MT" charset="0"/>
                <a:ea typeface="ＭＳ Ｐゴシック" charset="0"/>
              </a:rPr>
              <a:t>Right Join</a:t>
            </a:r>
          </a:p>
        </p:txBody>
      </p:sp>
      <p:sp>
        <p:nvSpPr>
          <p:cNvPr id="12" name="TextBox 11"/>
          <p:cNvSpPr txBox="1"/>
          <p:nvPr/>
        </p:nvSpPr>
        <p:spPr>
          <a:xfrm>
            <a:off x="1632046" y="1050120"/>
            <a:ext cx="858671" cy="341630"/>
          </a:xfrm>
          <a:prstGeom prst="rect">
            <a:avLst/>
          </a:prstGeom>
          <a:solidFill>
            <a:schemeClr val="accent6"/>
          </a:solidFill>
        </p:spPr>
        <p:txBody>
          <a:bodyPr wrap="square" lIns="64005" tIns="32003" rIns="64005" bIns="32003" rtlCol="0">
            <a:spAutoFit/>
          </a:bodyPr>
          <a:lstStyle/>
          <a:p>
            <a:pPr defTabSz="913402" fontAlgn="base">
              <a:spcBef>
                <a:spcPct val="0"/>
              </a:spcBef>
              <a:spcAft>
                <a:spcPct val="0"/>
              </a:spcAft>
            </a:pPr>
            <a:r>
              <a:rPr lang="en-US" dirty="0">
                <a:solidFill>
                  <a:srgbClr val="666666">
                    <a:lumMod val="50000"/>
                  </a:srgbClr>
                </a:solidFill>
                <a:latin typeface="Gill Sans MT" charset="0"/>
                <a:ea typeface="ＭＳ Ｐゴシック" charset="0"/>
              </a:rPr>
              <a:t>Table A</a:t>
            </a:r>
          </a:p>
        </p:txBody>
      </p:sp>
      <p:sp>
        <p:nvSpPr>
          <p:cNvPr id="13" name="TextBox 12"/>
          <p:cNvSpPr txBox="1"/>
          <p:nvPr/>
        </p:nvSpPr>
        <p:spPr>
          <a:xfrm>
            <a:off x="6188408" y="971935"/>
            <a:ext cx="858671" cy="341630"/>
          </a:xfrm>
          <a:prstGeom prst="rect">
            <a:avLst/>
          </a:prstGeom>
          <a:solidFill>
            <a:schemeClr val="accent6"/>
          </a:solidFill>
        </p:spPr>
        <p:txBody>
          <a:bodyPr wrap="square" lIns="64005" tIns="32003" rIns="64005" bIns="32003" rtlCol="0">
            <a:spAutoFit/>
          </a:bodyPr>
          <a:lstStyle/>
          <a:p>
            <a:pPr defTabSz="913402" fontAlgn="base">
              <a:spcBef>
                <a:spcPct val="0"/>
              </a:spcBef>
              <a:spcAft>
                <a:spcPct val="0"/>
              </a:spcAft>
            </a:pPr>
            <a:r>
              <a:rPr lang="en-US" dirty="0">
                <a:solidFill>
                  <a:srgbClr val="666666">
                    <a:lumMod val="50000"/>
                  </a:srgbClr>
                </a:solidFill>
                <a:latin typeface="Gill Sans MT" charset="0"/>
                <a:ea typeface="ＭＳ Ｐゴシック" charset="0"/>
              </a:rPr>
              <a:t>Table B</a:t>
            </a:r>
          </a:p>
        </p:txBody>
      </p:sp>
    </p:spTree>
    <p:extLst>
      <p:ext uri="{BB962C8B-B14F-4D97-AF65-F5344CB8AC3E}">
        <p14:creationId xmlns:p14="http://schemas.microsoft.com/office/powerpoint/2010/main" val="2862633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4"/>
          </p:nvPr>
        </p:nvSpPr>
        <p:spPr>
          <a:xfrm>
            <a:off x="2470356" y="1577929"/>
            <a:ext cx="6266080" cy="1231106"/>
          </a:xfrm>
        </p:spPr>
        <p:txBody>
          <a:bodyPr/>
          <a:lstStyle/>
          <a:p>
            <a:r>
              <a:rPr lang="en-US" dirty="0"/>
              <a:t>Reminder: the Show Me pane provides other possibilities for visualizing the data I have selected – we can click a couple to see other options, but then let’s use the Back button to return to our bar chart.</a:t>
            </a:r>
          </a:p>
        </p:txBody>
      </p:sp>
      <p:sp>
        <p:nvSpPr>
          <p:cNvPr id="3" name="Text Placeholder 2"/>
          <p:cNvSpPr>
            <a:spLocks noGrp="1"/>
          </p:cNvSpPr>
          <p:nvPr>
            <p:ph type="body" sz="quarter" idx="12"/>
          </p:nvPr>
        </p:nvSpPr>
        <p:spPr>
          <a:xfrm>
            <a:off x="443786" y="498916"/>
            <a:ext cx="8293183" cy="418576"/>
          </a:xfrm>
          <a:prstGeom prst="rect">
            <a:avLst/>
          </a:prstGeom>
        </p:spPr>
        <p:txBody>
          <a:bodyPr/>
          <a:lstStyle/>
          <a:p>
            <a:pPr defTabSz="914355">
              <a:defRPr/>
            </a:pPr>
            <a:r>
              <a:rPr lang="en-US" sz="3400" dirty="0"/>
              <a:t>Bar Charts</a:t>
            </a:r>
            <a:endParaRPr lang="en-US" dirty="0"/>
          </a:p>
        </p:txBody>
      </p:sp>
      <p:pic>
        <p:nvPicPr>
          <p:cNvPr id="4" name="Picture 3"/>
          <p:cNvPicPr>
            <a:picLocks noChangeAspect="1"/>
          </p:cNvPicPr>
          <p:nvPr/>
        </p:nvPicPr>
        <p:blipFill>
          <a:blip r:embed="rId2"/>
          <a:stretch>
            <a:fillRect/>
          </a:stretch>
        </p:blipFill>
        <p:spPr>
          <a:xfrm>
            <a:off x="516386" y="991358"/>
            <a:ext cx="1659001" cy="5216800"/>
          </a:xfrm>
          <a:prstGeom prst="rect">
            <a:avLst/>
          </a:prstGeom>
        </p:spPr>
      </p:pic>
    </p:spTree>
    <p:extLst>
      <p:ext uri="{BB962C8B-B14F-4D97-AF65-F5344CB8AC3E}">
        <p14:creationId xmlns:p14="http://schemas.microsoft.com/office/powerpoint/2010/main" val="4076615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4"/>
          </p:nvPr>
        </p:nvSpPr>
        <p:spPr>
          <a:xfrm>
            <a:off x="440297" y="1577929"/>
            <a:ext cx="8296138" cy="4616648"/>
          </a:xfrm>
        </p:spPr>
        <p:txBody>
          <a:bodyPr/>
          <a:lstStyle/>
          <a:p>
            <a:r>
              <a:rPr lang="en-US" dirty="0"/>
              <a:t>Now we see that there is a problem in Tables.  </a:t>
            </a:r>
            <a:r>
              <a:rPr lang="en-US" b="1" dirty="0"/>
              <a:t>Right-click</a:t>
            </a:r>
            <a:r>
              <a:rPr lang="en-US" dirty="0"/>
              <a:t> Tables and select </a:t>
            </a:r>
            <a:r>
              <a:rPr lang="en-US" b="1" dirty="0"/>
              <a:t>Keep Only</a:t>
            </a:r>
            <a:r>
              <a:rPr lang="en-US" dirty="0"/>
              <a:t>.</a:t>
            </a:r>
          </a:p>
          <a:p>
            <a:endParaRPr lang="en-US" dirty="0"/>
          </a:p>
          <a:p>
            <a:r>
              <a:rPr lang="en-US" dirty="0"/>
              <a:t>It’s important to understand that this </a:t>
            </a:r>
            <a:r>
              <a:rPr lang="en-US" u="sng" dirty="0"/>
              <a:t>does not change</a:t>
            </a:r>
            <a:r>
              <a:rPr lang="en-US" dirty="0"/>
              <a:t> the underlying data – the original sub-categories are still there.  What this HAS done is created a new object (point it out in the dimensions pane).</a:t>
            </a:r>
          </a:p>
          <a:p>
            <a:endParaRPr lang="en-US" dirty="0"/>
          </a:p>
          <a:p>
            <a:r>
              <a:rPr lang="en-US" dirty="0"/>
              <a:t>Now that we’re just looking at Tables, let’s drill all the way down to the Product level. Drag out the </a:t>
            </a:r>
            <a:r>
              <a:rPr lang="en-US" b="1" dirty="0"/>
              <a:t>Product Name</a:t>
            </a:r>
            <a:r>
              <a:rPr lang="en-US" dirty="0"/>
              <a:t> to the viz and </a:t>
            </a:r>
            <a:r>
              <a:rPr lang="en-US" b="1" dirty="0"/>
              <a:t>Sort</a:t>
            </a:r>
            <a:r>
              <a:rPr lang="en-US" dirty="0"/>
              <a:t> descending.</a:t>
            </a:r>
          </a:p>
          <a:p>
            <a:endParaRPr lang="en-US" dirty="0"/>
          </a:p>
          <a:p>
            <a:r>
              <a:rPr lang="en-US" dirty="0"/>
              <a:t>Finally let’s look at the actual underlying data from our top selling product here. Click the first bar… </a:t>
            </a:r>
            <a:r>
              <a:rPr lang="en-US" b="1" dirty="0"/>
              <a:t>View Data</a:t>
            </a:r>
            <a:r>
              <a:rPr lang="en-US" dirty="0"/>
              <a:t>, </a:t>
            </a:r>
            <a:r>
              <a:rPr lang="en-US" b="1" dirty="0"/>
              <a:t>Full Data</a:t>
            </a:r>
            <a:r>
              <a:rPr lang="en-US" dirty="0"/>
              <a:t> tab. And now I have a nice list of transactions that I might want to investigate.</a:t>
            </a:r>
          </a:p>
        </p:txBody>
      </p:sp>
      <p:sp>
        <p:nvSpPr>
          <p:cNvPr id="3" name="Text Placeholder 2"/>
          <p:cNvSpPr>
            <a:spLocks noGrp="1"/>
          </p:cNvSpPr>
          <p:nvPr>
            <p:ph type="body" sz="quarter" idx="12"/>
          </p:nvPr>
        </p:nvSpPr>
        <p:spPr>
          <a:xfrm>
            <a:off x="443786" y="498916"/>
            <a:ext cx="8293183" cy="418576"/>
          </a:xfrm>
          <a:prstGeom prst="rect">
            <a:avLst/>
          </a:prstGeom>
        </p:spPr>
        <p:txBody>
          <a:bodyPr/>
          <a:lstStyle/>
          <a:p>
            <a:pPr defTabSz="914355">
              <a:defRPr/>
            </a:pPr>
            <a:r>
              <a:rPr lang="en-US" sz="3400" dirty="0"/>
              <a:t>Bar Charts</a:t>
            </a:r>
            <a:endParaRPr lang="en-US" dirty="0"/>
          </a:p>
        </p:txBody>
      </p:sp>
    </p:spTree>
    <p:extLst>
      <p:ext uri="{BB962C8B-B14F-4D97-AF65-F5344CB8AC3E}">
        <p14:creationId xmlns:p14="http://schemas.microsoft.com/office/powerpoint/2010/main" val="3411514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443786" y="498916"/>
            <a:ext cx="8293183" cy="418576"/>
          </a:xfrm>
          <a:prstGeom prst="rect">
            <a:avLst/>
          </a:prstGeom>
        </p:spPr>
        <p:txBody>
          <a:bodyPr/>
          <a:lstStyle/>
          <a:p>
            <a:pPr defTabSz="914355">
              <a:defRPr/>
            </a:pPr>
            <a:r>
              <a:rPr lang="en-US" sz="3400" dirty="0"/>
              <a:t>Bar Charts</a:t>
            </a:r>
            <a:endParaRPr lang="en-US" dirty="0"/>
          </a:p>
        </p:txBody>
      </p:sp>
      <p:pic>
        <p:nvPicPr>
          <p:cNvPr id="2" name="Bar Charts_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51736" y="991358"/>
            <a:ext cx="6277282" cy="5231320"/>
          </a:xfrm>
          <a:prstGeom prst="rect">
            <a:avLst/>
          </a:prstGeom>
        </p:spPr>
      </p:pic>
    </p:spTree>
    <p:extLst>
      <p:ext uri="{BB962C8B-B14F-4D97-AF65-F5344CB8AC3E}">
        <p14:creationId xmlns:p14="http://schemas.microsoft.com/office/powerpoint/2010/main" val="53179457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US" dirty="0"/>
              <a:t>Scatterplots</a:t>
            </a:r>
          </a:p>
        </p:txBody>
      </p:sp>
    </p:spTree>
    <p:extLst>
      <p:ext uri="{BB962C8B-B14F-4D97-AF65-F5344CB8AC3E}">
        <p14:creationId xmlns:p14="http://schemas.microsoft.com/office/powerpoint/2010/main" val="31680380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4"/>
          </p:nvPr>
        </p:nvSpPr>
        <p:spPr>
          <a:xfrm>
            <a:off x="440297" y="1577929"/>
            <a:ext cx="8296138" cy="4988545"/>
          </a:xfrm>
        </p:spPr>
        <p:txBody>
          <a:bodyPr/>
          <a:lstStyle/>
          <a:p>
            <a:r>
              <a:rPr lang="en-US" dirty="0"/>
              <a:t>Scatterplots are a very easy and powerful way to visualize the relationships between numeric variables (Measures).  For example, I wonder if there is a relationship between </a:t>
            </a:r>
            <a:r>
              <a:rPr lang="en-US" b="1" dirty="0"/>
              <a:t>Discount</a:t>
            </a:r>
            <a:r>
              <a:rPr lang="en-US" dirty="0"/>
              <a:t> and </a:t>
            </a:r>
            <a:r>
              <a:rPr lang="en-US" b="1" dirty="0"/>
              <a:t>Profit</a:t>
            </a:r>
            <a:r>
              <a:rPr lang="en-US" dirty="0"/>
              <a:t> (seems like a reasonable possibility).  Let’s take a look by selecting those two fields and clicking </a:t>
            </a:r>
            <a:r>
              <a:rPr lang="en-US" b="1" dirty="0"/>
              <a:t>Scatterplot</a:t>
            </a:r>
            <a:r>
              <a:rPr lang="en-US" dirty="0"/>
              <a:t> on the </a:t>
            </a:r>
            <a:r>
              <a:rPr lang="en-US" b="1" dirty="0"/>
              <a:t>Show Me</a:t>
            </a:r>
            <a:r>
              <a:rPr lang="en-US" dirty="0"/>
              <a:t> menu.  Go to </a:t>
            </a:r>
            <a:r>
              <a:rPr lang="en-US" b="1" dirty="0"/>
              <a:t>Analysis</a:t>
            </a:r>
            <a:r>
              <a:rPr lang="en-US" dirty="0"/>
              <a:t>, </a:t>
            </a:r>
            <a:r>
              <a:rPr lang="en-US" b="1" dirty="0"/>
              <a:t>uncheck</a:t>
            </a:r>
            <a:r>
              <a:rPr lang="en-US" dirty="0"/>
              <a:t> Aggregate Measures.</a:t>
            </a:r>
          </a:p>
          <a:p>
            <a:pPr indent="0">
              <a:buNone/>
            </a:pPr>
            <a:endParaRPr lang="en-US" dirty="0"/>
          </a:p>
          <a:p>
            <a:r>
              <a:rPr lang="en-US" b="1" dirty="0"/>
              <a:t>Swap</a:t>
            </a:r>
            <a:r>
              <a:rPr lang="en-US" dirty="0"/>
              <a:t> if needed to get Discount on the horizontal axis – looks like Profit tends to decrease as a larger Discount is given (confirms intuition).</a:t>
            </a:r>
          </a:p>
          <a:p>
            <a:endParaRPr lang="en-US" dirty="0"/>
          </a:p>
          <a:p>
            <a:r>
              <a:rPr lang="en-US" dirty="0"/>
              <a:t>Remember that with Tableau, unlike many other tools, we don’t need to stop here. It is very easy to keep adding data.  For example, drag </a:t>
            </a:r>
            <a:r>
              <a:rPr lang="en-US" b="1" dirty="0"/>
              <a:t>Segment</a:t>
            </a:r>
            <a:r>
              <a:rPr lang="en-US" dirty="0"/>
              <a:t> to </a:t>
            </a:r>
            <a:r>
              <a:rPr lang="en-US" b="1" dirty="0"/>
              <a:t>Color</a:t>
            </a:r>
            <a:r>
              <a:rPr lang="en-US" dirty="0"/>
              <a:t>. This makes it easy to see what segment certain outliers belong to.</a:t>
            </a:r>
          </a:p>
          <a:p>
            <a:pPr indent="0">
              <a:buNone/>
            </a:pPr>
            <a:endParaRPr lang="en-US" dirty="0"/>
          </a:p>
        </p:txBody>
      </p:sp>
      <p:sp>
        <p:nvSpPr>
          <p:cNvPr id="3" name="Text Placeholder 2"/>
          <p:cNvSpPr>
            <a:spLocks noGrp="1"/>
          </p:cNvSpPr>
          <p:nvPr>
            <p:ph type="body" sz="quarter" idx="12"/>
          </p:nvPr>
        </p:nvSpPr>
        <p:spPr>
          <a:prstGeom prst="rect">
            <a:avLst/>
          </a:prstGeom>
        </p:spPr>
        <p:txBody>
          <a:bodyPr/>
          <a:lstStyle/>
          <a:p>
            <a:r>
              <a:rPr lang="en-US" dirty="0"/>
              <a:t>Scatterplots</a:t>
            </a:r>
          </a:p>
        </p:txBody>
      </p:sp>
    </p:spTree>
    <p:extLst>
      <p:ext uri="{BB962C8B-B14F-4D97-AF65-F5344CB8AC3E}">
        <p14:creationId xmlns:p14="http://schemas.microsoft.com/office/powerpoint/2010/main" val="867556074"/>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Angles">
  <a:themeElements>
    <a:clrScheme name="Angles">
      <a:dk1>
        <a:srgbClr val="000000"/>
      </a:dk1>
      <a:lt1>
        <a:srgbClr val="FFFFFF"/>
      </a:lt1>
      <a:dk2>
        <a:srgbClr val="434342"/>
      </a:dk2>
      <a:lt2>
        <a:srgbClr val="CDD7D9"/>
      </a:lt2>
      <a:accent1>
        <a:srgbClr val="797B7E"/>
      </a:accent1>
      <a:accent2>
        <a:srgbClr val="F96A1B"/>
      </a:accent2>
      <a:accent3>
        <a:srgbClr val="08A1D9"/>
      </a:accent3>
      <a:accent4>
        <a:srgbClr val="7C984A"/>
      </a:accent4>
      <a:accent5>
        <a:srgbClr val="C2AD8D"/>
      </a:accent5>
      <a:accent6>
        <a:srgbClr val="506E94"/>
      </a:accent6>
      <a:hlink>
        <a:srgbClr val="5F5F5F"/>
      </a:hlink>
      <a:folHlink>
        <a:srgbClr val="969696"/>
      </a:folHlink>
    </a:clrScheme>
    <a:fontScheme name="Angles">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blipFill rotWithShape="1">
          <a:blip xmlns:r="http://schemas.openxmlformats.org/officeDocument/2006/relationships" r:embed="rId1">
            <a:duotone>
              <a:schemeClr val="phClr">
                <a:tint val="90000"/>
                <a:shade val="85000"/>
              </a:schemeClr>
              <a:schemeClr val="phClr">
                <a:tint val="95000"/>
                <a:shade val="99000"/>
              </a:schemeClr>
            </a:duotone>
          </a:blip>
          <a:tile tx="0" ty="0" sx="100000" sy="100000" flip="none" algn="tl"/>
        </a:blipFill>
        <a:blipFill rotWithShape="1">
          <a:blip xmlns:r="http://schemas.openxmlformats.org/officeDocument/2006/relationships" r:embed="rId2">
            <a:duotone>
              <a:schemeClr val="phClr">
                <a:tint val="93000"/>
                <a:shade val="85000"/>
              </a:schemeClr>
              <a:schemeClr val="phClr">
                <a:tint val="96000"/>
                <a:shade val="99000"/>
              </a:schemeClr>
            </a:duotone>
          </a:blip>
          <a:tile tx="0" ty="0" sx="90000" sy="90000" flip="none" algn="tl"/>
        </a:blipFill>
      </a:bgFillStyleLst>
    </a:fmtScheme>
  </a:themeElements>
  <a:objectDefaults/>
  <a:extraClrSchemeLst/>
</a:theme>
</file>

<file path=ppt/theme/theme2.xml><?xml version="1.0" encoding="utf-8"?>
<a:theme xmlns:a="http://schemas.openxmlformats.org/drawingml/2006/main" name="PPT_Corporate_Template_BentonSans_16.9_c">
  <a:themeElements>
    <a:clrScheme name="Custom 8">
      <a:dk1>
        <a:srgbClr val="666666"/>
      </a:dk1>
      <a:lt1>
        <a:sysClr val="window" lastClr="FFFFFF"/>
      </a:lt1>
      <a:dk2>
        <a:srgbClr val="5B6591"/>
      </a:dk2>
      <a:lt2>
        <a:srgbClr val="FFFFFF"/>
      </a:lt2>
      <a:accent1>
        <a:srgbClr val="1F447D"/>
      </a:accent1>
      <a:accent2>
        <a:srgbClr val="E8762C"/>
      </a:accent2>
      <a:accent3>
        <a:srgbClr val="7099A6"/>
      </a:accent3>
      <a:accent4>
        <a:srgbClr val="59879B"/>
      </a:accent4>
      <a:accent5>
        <a:srgbClr val="4C4C4C"/>
      </a:accent5>
      <a:accent6>
        <a:srgbClr val="C72035"/>
      </a:accent6>
      <a:hlink>
        <a:srgbClr val="EB912C"/>
      </a:hlink>
      <a:folHlink>
        <a:srgbClr val="969696"/>
      </a:folHlink>
    </a:clrScheme>
    <a:fontScheme name="Tableau Corporate Fonts">
      <a:majorFont>
        <a:latin typeface="BentonSans Book"/>
        <a:ea typeface=""/>
        <a:cs typeface=""/>
      </a:majorFont>
      <a:minorFont>
        <a:latin typeface="Merriweather 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1">
            <a:lumMod val="60000"/>
            <a:lumOff val="40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6350" cmpd="sng">
          <a:solidFill>
            <a:schemeClr val="bg1">
              <a:lumMod val="75000"/>
            </a:schemeClr>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1854</Words>
  <Application>Microsoft Macintosh PowerPoint</Application>
  <PresentationFormat>On-screen Show (4:3)</PresentationFormat>
  <Paragraphs>283</Paragraphs>
  <Slides>40</Slides>
  <Notes>19</Notes>
  <HiddenSlides>0</HiddenSlides>
  <MMClips>10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40</vt:i4>
      </vt:variant>
    </vt:vector>
  </HeadingPairs>
  <TitlesOfParts>
    <vt:vector size="50" baseType="lpstr">
      <vt:lpstr>BentonSans Book</vt:lpstr>
      <vt:lpstr>Merriweather Light</vt:lpstr>
      <vt:lpstr>Arial</vt:lpstr>
      <vt:lpstr>Calibri</vt:lpstr>
      <vt:lpstr>Franklin Gothic Book</vt:lpstr>
      <vt:lpstr>Franklin Gothic Medium</vt:lpstr>
      <vt:lpstr>Gill Sans MT</vt:lpstr>
      <vt:lpstr>Wingdings</vt:lpstr>
      <vt:lpstr>Angles</vt:lpstr>
      <vt:lpstr>PPT_Corporate_Template_BentonSans_16.9_c</vt:lpstr>
      <vt:lpstr>Lec 3: More Visualization Tools </vt:lpstr>
      <vt:lpstr>Types of Charts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2018-07-31T18:14:46Z</dcterms:created>
  <dcterms:modified xsi:type="dcterms:W3CDTF">2019-08-04T02:20:21Z</dcterms:modified>
</cp:coreProperties>
</file>

<file path=docProps/thumbnail.jpeg>
</file>